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2"/>
  </p:notesMasterIdLst>
  <p:sldIdLst>
    <p:sldId id="256" r:id="rId2"/>
    <p:sldId id="302" r:id="rId3"/>
    <p:sldId id="305" r:id="rId4"/>
    <p:sldId id="258" r:id="rId5"/>
    <p:sldId id="304" r:id="rId6"/>
    <p:sldId id="281" r:id="rId7"/>
    <p:sldId id="283" r:id="rId8"/>
    <p:sldId id="290" r:id="rId9"/>
    <p:sldId id="286" r:id="rId10"/>
    <p:sldId id="285" r:id="rId11"/>
    <p:sldId id="287" r:id="rId12"/>
    <p:sldId id="289" r:id="rId13"/>
    <p:sldId id="307" r:id="rId14"/>
    <p:sldId id="308" r:id="rId15"/>
    <p:sldId id="288" r:id="rId16"/>
    <p:sldId id="292" r:id="rId17"/>
    <p:sldId id="319" r:id="rId18"/>
    <p:sldId id="297" r:id="rId19"/>
    <p:sldId id="317" r:id="rId20"/>
    <p:sldId id="318" r:id="rId21"/>
    <p:sldId id="298" r:id="rId22"/>
    <p:sldId id="301" r:id="rId23"/>
    <p:sldId id="310" r:id="rId24"/>
    <p:sldId id="309" r:id="rId25"/>
    <p:sldId id="315" r:id="rId26"/>
    <p:sldId id="261" r:id="rId27"/>
    <p:sldId id="313" r:id="rId28"/>
    <p:sldId id="311" r:id="rId29"/>
    <p:sldId id="314" r:id="rId30"/>
    <p:sldId id="279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260" autoAdjust="0"/>
  </p:normalViewPr>
  <p:slideViewPr>
    <p:cSldViewPr snapToGrid="0">
      <p:cViewPr varScale="1">
        <p:scale>
          <a:sx n="87" d="100"/>
          <a:sy n="87" d="100"/>
        </p:scale>
        <p:origin x="666" y="96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_rels/data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_rels/drawing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C531FC4-CAE7-4651-BFDB-EED296844F12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fr-FR"/>
        </a:p>
      </dgm:t>
    </dgm:pt>
    <dgm:pt modelId="{F897BA09-2EA5-4547-8F75-779D85788400}">
      <dgm:prSet phldrT="[Text]"/>
      <dgm:spPr/>
      <dgm:t>
        <a:bodyPr/>
        <a:lstStyle/>
        <a:p>
          <a:r>
            <a:rPr lang="de-DE" dirty="0" err="1"/>
            <a:t>Les</a:t>
          </a:r>
          <a:r>
            <a:rPr lang="de-DE" dirty="0"/>
            <a:t> </a:t>
          </a:r>
          <a:r>
            <a:rPr lang="de-DE" dirty="0" err="1"/>
            <a:t>acheteurs</a:t>
          </a:r>
          <a:r>
            <a:rPr lang="de-DE" dirty="0"/>
            <a:t> de </a:t>
          </a:r>
          <a:r>
            <a:rPr lang="de-DE" dirty="0" err="1"/>
            <a:t>machines</a:t>
          </a:r>
          <a:endParaRPr lang="fr-FR" dirty="0"/>
        </a:p>
      </dgm:t>
    </dgm:pt>
    <dgm:pt modelId="{1C8D4B95-9C04-49CF-8089-7A6AE16CEDB4}" type="parTrans" cxnId="{2AE3B181-22B2-4D38-8861-86B4C3A747C1}">
      <dgm:prSet/>
      <dgm:spPr/>
      <dgm:t>
        <a:bodyPr/>
        <a:lstStyle/>
        <a:p>
          <a:endParaRPr lang="fr-FR"/>
        </a:p>
      </dgm:t>
    </dgm:pt>
    <dgm:pt modelId="{00E2E3A8-B42A-437E-A6B8-4BCC3641AC15}" type="sibTrans" cxnId="{2AE3B181-22B2-4D38-8861-86B4C3A747C1}">
      <dgm:prSet/>
      <dgm:spPr/>
      <dgm:t>
        <a:bodyPr/>
        <a:lstStyle/>
        <a:p>
          <a:endParaRPr lang="fr-FR"/>
        </a:p>
      </dgm:t>
    </dgm:pt>
    <dgm:pt modelId="{4635E194-66BF-477E-AA92-90D3F4F024C0}">
      <dgm:prSet phldrT="[Text]"/>
      <dgm:spPr/>
      <dgm:t>
        <a:bodyPr/>
        <a:lstStyle/>
        <a:p>
          <a:r>
            <a:rPr lang="fr-FR" noProof="0" dirty="0"/>
            <a:t>Achète 6 fois plus de machines que la moyenne, mais que un tiers de Capsules </a:t>
          </a:r>
        </a:p>
      </dgm:t>
    </dgm:pt>
    <dgm:pt modelId="{4E4630CD-2F86-472C-B444-E45D1FA869F6}" type="parTrans" cxnId="{30ED2FCB-3A89-4D1D-8075-6B4B5BE8517D}">
      <dgm:prSet/>
      <dgm:spPr/>
      <dgm:t>
        <a:bodyPr/>
        <a:lstStyle/>
        <a:p>
          <a:endParaRPr lang="fr-FR"/>
        </a:p>
      </dgm:t>
    </dgm:pt>
    <dgm:pt modelId="{0FF6C7A9-DA81-487E-9515-807DFBC7AE07}" type="sibTrans" cxnId="{30ED2FCB-3A89-4D1D-8075-6B4B5BE8517D}">
      <dgm:prSet/>
      <dgm:spPr/>
      <dgm:t>
        <a:bodyPr/>
        <a:lstStyle/>
        <a:p>
          <a:endParaRPr lang="fr-FR"/>
        </a:p>
      </dgm:t>
    </dgm:pt>
    <dgm:pt modelId="{84DA94D3-19F7-445D-8291-AE065FF80CAC}">
      <dgm:prSet phldrT="[Text]"/>
      <dgm:spPr/>
      <dgm:t>
        <a:bodyPr/>
        <a:lstStyle/>
        <a:p>
          <a:r>
            <a:rPr lang="fr-FR" noProof="0" dirty="0"/>
            <a:t>Font moins de commandes en moyenne</a:t>
          </a:r>
        </a:p>
      </dgm:t>
    </dgm:pt>
    <dgm:pt modelId="{E036C0F1-9FDC-4E36-B002-507B5EC9928A}" type="parTrans" cxnId="{79C7C844-D520-4C09-BE99-DA9492A71D43}">
      <dgm:prSet/>
      <dgm:spPr/>
      <dgm:t>
        <a:bodyPr/>
        <a:lstStyle/>
        <a:p>
          <a:endParaRPr lang="fr-FR"/>
        </a:p>
      </dgm:t>
    </dgm:pt>
    <dgm:pt modelId="{20253F14-2B32-44CC-BF1E-74B870656B84}" type="sibTrans" cxnId="{79C7C844-D520-4C09-BE99-DA9492A71D43}">
      <dgm:prSet/>
      <dgm:spPr/>
      <dgm:t>
        <a:bodyPr/>
        <a:lstStyle/>
        <a:p>
          <a:endParaRPr lang="fr-FR"/>
        </a:p>
      </dgm:t>
    </dgm:pt>
    <dgm:pt modelId="{3BD09D31-DD36-4F9E-8DF3-2872970FDE2E}">
      <dgm:prSet phldrT="[Text]"/>
      <dgm:spPr/>
      <dgm:t>
        <a:bodyPr/>
        <a:lstStyle/>
        <a:p>
          <a:r>
            <a:rPr lang="de-DE" dirty="0"/>
            <a:t>Le </a:t>
          </a:r>
          <a:r>
            <a:rPr lang="de-DE" dirty="0" err="1"/>
            <a:t>noyau</a:t>
          </a:r>
          <a:endParaRPr lang="fr-FR" dirty="0"/>
        </a:p>
      </dgm:t>
    </dgm:pt>
    <dgm:pt modelId="{134BB8FC-EA22-4229-9271-FFC2ADB0B296}" type="parTrans" cxnId="{70D56C11-058F-4994-BBC7-74F121D69E41}">
      <dgm:prSet/>
      <dgm:spPr/>
      <dgm:t>
        <a:bodyPr/>
        <a:lstStyle/>
        <a:p>
          <a:endParaRPr lang="fr-FR"/>
        </a:p>
      </dgm:t>
    </dgm:pt>
    <dgm:pt modelId="{72C353C8-98C4-4687-8FA7-A6CC8761C90B}" type="sibTrans" cxnId="{70D56C11-058F-4994-BBC7-74F121D69E41}">
      <dgm:prSet/>
      <dgm:spPr/>
      <dgm:t>
        <a:bodyPr/>
        <a:lstStyle/>
        <a:p>
          <a:endParaRPr lang="fr-FR"/>
        </a:p>
      </dgm:t>
    </dgm:pt>
    <dgm:pt modelId="{C2A2CC16-99E2-4619-B51E-2107B1748DA5}">
      <dgm:prSet phldrT="[Text]"/>
      <dgm:spPr/>
      <dgm:t>
        <a:bodyPr/>
        <a:lstStyle/>
        <a:p>
          <a:r>
            <a:rPr lang="fr-FR" noProof="0" dirty="0"/>
            <a:t>Représentent la plus grandes parties des CA totales</a:t>
          </a:r>
        </a:p>
      </dgm:t>
    </dgm:pt>
    <dgm:pt modelId="{DA263E74-6A55-4545-80ED-13E608B68830}" type="parTrans" cxnId="{F579F9DA-FA63-4E7D-BF27-26491931167A}">
      <dgm:prSet/>
      <dgm:spPr/>
      <dgm:t>
        <a:bodyPr/>
        <a:lstStyle/>
        <a:p>
          <a:endParaRPr lang="fr-FR"/>
        </a:p>
      </dgm:t>
    </dgm:pt>
    <dgm:pt modelId="{8A531BEC-687B-43F8-A894-1800A7D1E6C3}" type="sibTrans" cxnId="{F579F9DA-FA63-4E7D-BF27-26491931167A}">
      <dgm:prSet/>
      <dgm:spPr/>
      <dgm:t>
        <a:bodyPr/>
        <a:lstStyle/>
        <a:p>
          <a:endParaRPr lang="fr-FR"/>
        </a:p>
      </dgm:t>
    </dgm:pt>
    <dgm:pt modelId="{303C921C-D336-40C0-BB1C-05A3A5EDE2EC}">
      <dgm:prSet phldrT="[Text]"/>
      <dgm:spPr/>
      <dgm:t>
        <a:bodyPr/>
        <a:lstStyle/>
        <a:p>
          <a:r>
            <a:rPr lang="fr-FR" noProof="0" dirty="0"/>
            <a:t>Achètent plus de Capsules mais moins de Machines que la moyenne</a:t>
          </a:r>
        </a:p>
      </dgm:t>
    </dgm:pt>
    <dgm:pt modelId="{B0D2C394-72A6-4FDE-A581-516775B8FB2B}" type="parTrans" cxnId="{65E41213-A567-469F-BC9E-862F1FF72E1B}">
      <dgm:prSet/>
      <dgm:spPr/>
      <dgm:t>
        <a:bodyPr/>
        <a:lstStyle/>
        <a:p>
          <a:endParaRPr lang="fr-FR"/>
        </a:p>
      </dgm:t>
    </dgm:pt>
    <dgm:pt modelId="{7CCBFC9C-CC91-4FB5-9F58-ECC8A75947D6}" type="sibTrans" cxnId="{65E41213-A567-469F-BC9E-862F1FF72E1B}">
      <dgm:prSet/>
      <dgm:spPr/>
      <dgm:t>
        <a:bodyPr/>
        <a:lstStyle/>
        <a:p>
          <a:endParaRPr lang="fr-FR"/>
        </a:p>
      </dgm:t>
    </dgm:pt>
    <dgm:pt modelId="{72A59998-415E-4336-AEEE-46D2D81962D2}">
      <dgm:prSet phldrT="[Text]"/>
      <dgm:spPr/>
      <dgm:t>
        <a:bodyPr/>
        <a:lstStyle/>
        <a:p>
          <a:r>
            <a:rPr lang="de-DE" dirty="0" err="1"/>
            <a:t>Les</a:t>
          </a:r>
          <a:r>
            <a:rPr lang="de-DE" dirty="0"/>
            <a:t> gros </a:t>
          </a:r>
          <a:r>
            <a:rPr lang="de-DE" dirty="0" err="1"/>
            <a:t>consommateurs</a:t>
          </a:r>
          <a:endParaRPr lang="fr-FR" dirty="0"/>
        </a:p>
      </dgm:t>
    </dgm:pt>
    <dgm:pt modelId="{38D84EA1-6108-4441-ACF4-2C54A471EC21}" type="parTrans" cxnId="{35E5B90A-C42B-4BB5-A991-B7B8E0AB21C9}">
      <dgm:prSet/>
      <dgm:spPr/>
      <dgm:t>
        <a:bodyPr/>
        <a:lstStyle/>
        <a:p>
          <a:endParaRPr lang="fr-FR"/>
        </a:p>
      </dgm:t>
    </dgm:pt>
    <dgm:pt modelId="{DAD41CA6-5EFA-42CB-9DD6-2CCCF2850316}" type="sibTrans" cxnId="{35E5B90A-C42B-4BB5-A991-B7B8E0AB21C9}">
      <dgm:prSet/>
      <dgm:spPr/>
      <dgm:t>
        <a:bodyPr/>
        <a:lstStyle/>
        <a:p>
          <a:endParaRPr lang="fr-FR"/>
        </a:p>
      </dgm:t>
    </dgm:pt>
    <dgm:pt modelId="{CCFA26C4-12B1-482E-948F-5EC4684CB7E3}">
      <dgm:prSet phldrT="[Text]"/>
      <dgm:spPr/>
      <dgm:t>
        <a:bodyPr/>
        <a:lstStyle/>
        <a:p>
          <a:r>
            <a:rPr lang="fr-FR" noProof="0" dirty="0"/>
            <a:t>Ont une CA par client 4 fois plus élevé que la moyenne</a:t>
          </a:r>
        </a:p>
      </dgm:t>
    </dgm:pt>
    <dgm:pt modelId="{0366F301-53EA-4139-83B2-3F252F6E7B18}" type="parTrans" cxnId="{6BA8890F-864A-40C9-B7C5-67FD6DFADF5D}">
      <dgm:prSet/>
      <dgm:spPr/>
      <dgm:t>
        <a:bodyPr/>
        <a:lstStyle/>
        <a:p>
          <a:endParaRPr lang="fr-FR"/>
        </a:p>
      </dgm:t>
    </dgm:pt>
    <dgm:pt modelId="{D35FABF8-DF8F-45A9-BF1F-1A2DD50A51A9}" type="sibTrans" cxnId="{6BA8890F-864A-40C9-B7C5-67FD6DFADF5D}">
      <dgm:prSet/>
      <dgm:spPr/>
      <dgm:t>
        <a:bodyPr/>
        <a:lstStyle/>
        <a:p>
          <a:endParaRPr lang="fr-FR"/>
        </a:p>
      </dgm:t>
    </dgm:pt>
    <dgm:pt modelId="{6DA576B6-E401-4912-9573-E3A662301B76}">
      <dgm:prSet phldrT="[Text]"/>
      <dgm:spPr/>
      <dgm:t>
        <a:bodyPr/>
        <a:lstStyle/>
        <a:p>
          <a:r>
            <a:rPr lang="fr-FR" noProof="0" dirty="0"/>
            <a:t>Représentent 8% des clients, mais 33% des CA</a:t>
          </a:r>
        </a:p>
      </dgm:t>
    </dgm:pt>
    <dgm:pt modelId="{01D33100-8953-4EAC-B495-F1F19AB16BE4}" type="parTrans" cxnId="{B9E3FFDC-DE93-4B4A-AAD1-0526E2285F38}">
      <dgm:prSet/>
      <dgm:spPr/>
      <dgm:t>
        <a:bodyPr/>
        <a:lstStyle/>
        <a:p>
          <a:endParaRPr lang="fr-FR"/>
        </a:p>
      </dgm:t>
    </dgm:pt>
    <dgm:pt modelId="{104FDC20-A708-46DC-9FC8-BAE6C5E14AA4}" type="sibTrans" cxnId="{B9E3FFDC-DE93-4B4A-AAD1-0526E2285F38}">
      <dgm:prSet/>
      <dgm:spPr/>
      <dgm:t>
        <a:bodyPr/>
        <a:lstStyle/>
        <a:p>
          <a:endParaRPr lang="fr-FR"/>
        </a:p>
      </dgm:t>
    </dgm:pt>
    <dgm:pt modelId="{D59D4D76-A3F3-43B2-81C3-B9A3D68E35F7}">
      <dgm:prSet phldrT="[Text]"/>
      <dgm:spPr/>
      <dgm:t>
        <a:bodyPr/>
        <a:lstStyle/>
        <a:p>
          <a:r>
            <a:rPr lang="de-DE" dirty="0"/>
            <a:t>Clients fragiles</a:t>
          </a:r>
          <a:endParaRPr lang="fr-FR" dirty="0"/>
        </a:p>
      </dgm:t>
    </dgm:pt>
    <dgm:pt modelId="{441A2B9B-190B-480D-8F01-DCE6FC74F167}" type="parTrans" cxnId="{A663033F-67DD-43D2-96BE-0D09FB399286}">
      <dgm:prSet/>
      <dgm:spPr/>
      <dgm:t>
        <a:bodyPr/>
        <a:lstStyle/>
        <a:p>
          <a:endParaRPr lang="fr-FR"/>
        </a:p>
      </dgm:t>
    </dgm:pt>
    <dgm:pt modelId="{9B128DAC-089B-41AE-9A2E-0AD81513854D}" type="sibTrans" cxnId="{A663033F-67DD-43D2-96BE-0D09FB399286}">
      <dgm:prSet/>
      <dgm:spPr/>
      <dgm:t>
        <a:bodyPr/>
        <a:lstStyle/>
        <a:p>
          <a:endParaRPr lang="fr-FR"/>
        </a:p>
      </dgm:t>
    </dgm:pt>
    <dgm:pt modelId="{89EF9132-615A-4827-BFFA-E38313276DCC}">
      <dgm:prSet phldrT="[Text]"/>
      <dgm:spPr/>
      <dgm:t>
        <a:bodyPr/>
        <a:lstStyle/>
        <a:p>
          <a:r>
            <a:rPr lang="fr-FR" noProof="0" dirty="0"/>
            <a:t>Cas Exceptionnels</a:t>
          </a:r>
        </a:p>
      </dgm:t>
    </dgm:pt>
    <dgm:pt modelId="{418FEA06-F495-4054-9FAA-08CC02EC74E7}" type="parTrans" cxnId="{3F23D0D5-552B-44FC-A922-AF08D2EABA2C}">
      <dgm:prSet/>
      <dgm:spPr/>
      <dgm:t>
        <a:bodyPr/>
        <a:lstStyle/>
        <a:p>
          <a:endParaRPr lang="fr-FR"/>
        </a:p>
      </dgm:t>
    </dgm:pt>
    <dgm:pt modelId="{DEA57FD4-95BF-4A42-9AD0-2DC9A7FF1209}" type="sibTrans" cxnId="{3F23D0D5-552B-44FC-A922-AF08D2EABA2C}">
      <dgm:prSet/>
      <dgm:spPr/>
      <dgm:t>
        <a:bodyPr/>
        <a:lstStyle/>
        <a:p>
          <a:endParaRPr lang="fr-FR"/>
        </a:p>
      </dgm:t>
    </dgm:pt>
    <dgm:pt modelId="{27001CF7-02B3-4619-A8C5-06AB5FE07534}">
      <dgm:prSet phldrT="[Text]"/>
      <dgm:spPr/>
      <dgm:t>
        <a:bodyPr/>
        <a:lstStyle/>
        <a:p>
          <a:endParaRPr lang="fr-FR" dirty="0"/>
        </a:p>
      </dgm:t>
    </dgm:pt>
    <dgm:pt modelId="{11DD62D7-4FC5-4EF0-9429-1DF9674BD111}" type="parTrans" cxnId="{B4FD5029-E3C0-4FB6-8DFE-AE7DA286DC23}">
      <dgm:prSet/>
      <dgm:spPr/>
      <dgm:t>
        <a:bodyPr/>
        <a:lstStyle/>
        <a:p>
          <a:endParaRPr lang="fr-FR"/>
        </a:p>
      </dgm:t>
    </dgm:pt>
    <dgm:pt modelId="{54E73DBA-D895-4758-B479-5F48DAA8FA7B}" type="sibTrans" cxnId="{B4FD5029-E3C0-4FB6-8DFE-AE7DA286DC23}">
      <dgm:prSet/>
      <dgm:spPr/>
      <dgm:t>
        <a:bodyPr/>
        <a:lstStyle/>
        <a:p>
          <a:endParaRPr lang="fr-FR"/>
        </a:p>
      </dgm:t>
    </dgm:pt>
    <dgm:pt modelId="{77CB743D-DF68-4DC0-8098-DC78DD2283B9}">
      <dgm:prSet phldrT="[Text]"/>
      <dgm:spPr/>
      <dgm:t>
        <a:bodyPr/>
        <a:lstStyle/>
        <a:p>
          <a:r>
            <a:rPr lang="fr-FR" noProof="0" dirty="0"/>
            <a:t>Nombre de commandes par mois presque 2 fois plus élevés que la moyenne</a:t>
          </a:r>
        </a:p>
      </dgm:t>
    </dgm:pt>
    <dgm:pt modelId="{53A64B79-4CC3-4704-BEB1-965A1DD0FF63}" type="parTrans" cxnId="{FCE8814C-FB40-4D02-BA2B-2D2CB1B4A0A3}">
      <dgm:prSet/>
      <dgm:spPr/>
      <dgm:t>
        <a:bodyPr/>
        <a:lstStyle/>
        <a:p>
          <a:endParaRPr lang="fr-FR"/>
        </a:p>
      </dgm:t>
    </dgm:pt>
    <dgm:pt modelId="{5189458F-624F-49B1-BC3C-426A08DAE172}" type="sibTrans" cxnId="{FCE8814C-FB40-4D02-BA2B-2D2CB1B4A0A3}">
      <dgm:prSet/>
      <dgm:spPr/>
      <dgm:t>
        <a:bodyPr/>
        <a:lstStyle/>
        <a:p>
          <a:endParaRPr lang="fr-FR"/>
        </a:p>
      </dgm:t>
    </dgm:pt>
    <dgm:pt modelId="{CC3221F5-522E-445E-AB26-F57C9F5EC876}">
      <dgm:prSet phldrT="[Text]"/>
      <dgm:spPr/>
      <dgm:t>
        <a:bodyPr/>
        <a:lstStyle/>
        <a:p>
          <a:r>
            <a:rPr lang="fr-FR" noProof="0" dirty="0"/>
            <a:t>Représentent presque la moitié des clients mais seulement 13</a:t>
          </a:r>
          <a:r>
            <a:rPr lang="de-DE" dirty="0"/>
            <a:t>% des CA</a:t>
          </a:r>
          <a:endParaRPr lang="fr-FR" dirty="0"/>
        </a:p>
      </dgm:t>
    </dgm:pt>
    <dgm:pt modelId="{8F5D120E-045E-4556-9FC9-201D88E66500}" type="parTrans" cxnId="{A3ED2E3B-61F3-48C6-BF54-9853084442A4}">
      <dgm:prSet/>
      <dgm:spPr/>
      <dgm:t>
        <a:bodyPr/>
        <a:lstStyle/>
        <a:p>
          <a:endParaRPr lang="fr-FR"/>
        </a:p>
      </dgm:t>
    </dgm:pt>
    <dgm:pt modelId="{9AB6AF1C-F583-4F49-BD94-2AFEE2120E2E}" type="sibTrans" cxnId="{A3ED2E3B-61F3-48C6-BF54-9853084442A4}">
      <dgm:prSet/>
      <dgm:spPr/>
      <dgm:t>
        <a:bodyPr/>
        <a:lstStyle/>
        <a:p>
          <a:endParaRPr lang="fr-FR"/>
        </a:p>
      </dgm:t>
    </dgm:pt>
    <dgm:pt modelId="{E0F9683F-41A0-453E-9F99-E049177FE1D6}">
      <dgm:prSet phldrT="[Text]"/>
      <dgm:spPr/>
      <dgm:t>
        <a:bodyPr/>
        <a:lstStyle/>
        <a:p>
          <a:r>
            <a:rPr lang="fr-FR" noProof="0" dirty="0"/>
            <a:t>Font moins de commandes d‘une plus petite taille et n‘achète quasiment pas de machines</a:t>
          </a:r>
        </a:p>
      </dgm:t>
    </dgm:pt>
    <dgm:pt modelId="{16F62977-2E65-41CB-8D35-2337B63C8CF9}" type="parTrans" cxnId="{FE1E8426-6EF3-40AA-B34B-AD9067DF2503}">
      <dgm:prSet/>
      <dgm:spPr/>
      <dgm:t>
        <a:bodyPr/>
        <a:lstStyle/>
        <a:p>
          <a:endParaRPr lang="fr-FR"/>
        </a:p>
      </dgm:t>
    </dgm:pt>
    <dgm:pt modelId="{BCCADF6C-E264-4E45-9ADA-B12D23386BF7}" type="sibTrans" cxnId="{FE1E8426-6EF3-40AA-B34B-AD9067DF2503}">
      <dgm:prSet/>
      <dgm:spPr/>
      <dgm:t>
        <a:bodyPr/>
        <a:lstStyle/>
        <a:p>
          <a:endParaRPr lang="fr-FR"/>
        </a:p>
      </dgm:t>
    </dgm:pt>
    <dgm:pt modelId="{01108DD1-DCA7-4E40-ADBF-D2E06035DF74}">
      <dgm:prSet phldrT="[Text]"/>
      <dgm:spPr/>
      <dgm:t>
        <a:bodyPr/>
        <a:lstStyle/>
        <a:p>
          <a:r>
            <a:rPr lang="fr-FR" noProof="0" dirty="0"/>
            <a:t>Acheteurs de grandes machines</a:t>
          </a:r>
        </a:p>
      </dgm:t>
    </dgm:pt>
    <dgm:pt modelId="{7F07EB6F-B311-421D-BD32-DD1F33878557}" type="parTrans" cxnId="{8BBAF956-4788-466C-ABB5-25AD229FD1FC}">
      <dgm:prSet/>
      <dgm:spPr/>
      <dgm:t>
        <a:bodyPr/>
        <a:lstStyle/>
        <a:p>
          <a:endParaRPr lang="fr-FR"/>
        </a:p>
      </dgm:t>
    </dgm:pt>
    <dgm:pt modelId="{1BFF26B5-176B-463F-A24D-23FCA0AF7845}" type="sibTrans" cxnId="{8BBAF956-4788-466C-ABB5-25AD229FD1FC}">
      <dgm:prSet/>
      <dgm:spPr/>
      <dgm:t>
        <a:bodyPr/>
        <a:lstStyle/>
        <a:p>
          <a:endParaRPr lang="fr-FR"/>
        </a:p>
      </dgm:t>
    </dgm:pt>
    <dgm:pt modelId="{B2DD3854-1F71-4984-85CA-7B6978CB9629}">
      <dgm:prSet phldrT="[Text]"/>
      <dgm:spPr/>
      <dgm:t>
        <a:bodyPr/>
        <a:lstStyle/>
        <a:p>
          <a:r>
            <a:rPr lang="fr-FR" noProof="0" dirty="0"/>
            <a:t>Prix unitaire moyen très élevé</a:t>
          </a:r>
        </a:p>
      </dgm:t>
    </dgm:pt>
    <dgm:pt modelId="{732485BC-95AB-4A1F-B1BC-44317B4C4D5A}" type="parTrans" cxnId="{1F8D317D-B677-4E49-92FB-EB24CF8E57FE}">
      <dgm:prSet/>
      <dgm:spPr/>
      <dgm:t>
        <a:bodyPr/>
        <a:lstStyle/>
        <a:p>
          <a:endParaRPr lang="fr-FR"/>
        </a:p>
      </dgm:t>
    </dgm:pt>
    <dgm:pt modelId="{8EB90A62-4B18-423A-924C-0DCF819E18CB}" type="sibTrans" cxnId="{1F8D317D-B677-4E49-92FB-EB24CF8E57FE}">
      <dgm:prSet/>
      <dgm:spPr/>
      <dgm:t>
        <a:bodyPr/>
        <a:lstStyle/>
        <a:p>
          <a:endParaRPr lang="fr-FR"/>
        </a:p>
      </dgm:t>
    </dgm:pt>
    <dgm:pt modelId="{95E3F8ED-C043-4F07-BEE3-F2539643F3F6}">
      <dgm:prSet phldrT="[Text]"/>
      <dgm:spPr/>
      <dgm:t>
        <a:bodyPr/>
        <a:lstStyle/>
        <a:p>
          <a:r>
            <a:rPr lang="fr-FR" noProof="0" dirty="0"/>
            <a:t>HORECA est sous-représenté</a:t>
          </a:r>
        </a:p>
      </dgm:t>
    </dgm:pt>
    <dgm:pt modelId="{93E6815F-52AC-4A57-B898-77F09ACC732D}" type="parTrans" cxnId="{ED9E2BBA-0548-41F6-BBCB-A07632558542}">
      <dgm:prSet/>
      <dgm:spPr/>
      <dgm:t>
        <a:bodyPr/>
        <a:lstStyle/>
        <a:p>
          <a:endParaRPr lang="fr-FR"/>
        </a:p>
      </dgm:t>
    </dgm:pt>
    <dgm:pt modelId="{1E7FD22E-1D5D-490B-9DE0-6FA241066E28}" type="sibTrans" cxnId="{ED9E2BBA-0548-41F6-BBCB-A07632558542}">
      <dgm:prSet/>
      <dgm:spPr/>
      <dgm:t>
        <a:bodyPr/>
        <a:lstStyle/>
        <a:p>
          <a:endParaRPr lang="fr-FR"/>
        </a:p>
      </dgm:t>
    </dgm:pt>
    <dgm:pt modelId="{A2C01323-8697-4836-AE01-4C0EB3734B32}">
      <dgm:prSet phldrT="[Text]"/>
      <dgm:spPr/>
      <dgm:t>
        <a:bodyPr/>
        <a:lstStyle/>
        <a:p>
          <a:r>
            <a:rPr lang="de-DE" noProof="0" dirty="0"/>
            <a:t>HORECA </a:t>
          </a:r>
          <a:r>
            <a:rPr lang="de-DE" noProof="0" dirty="0" err="1"/>
            <a:t>est</a:t>
          </a:r>
          <a:r>
            <a:rPr lang="de-DE" noProof="0" dirty="0"/>
            <a:t> </a:t>
          </a:r>
          <a:r>
            <a:rPr lang="fr-FR" noProof="0" dirty="0"/>
            <a:t>surreprésenté</a:t>
          </a:r>
        </a:p>
      </dgm:t>
    </dgm:pt>
    <dgm:pt modelId="{0D316DAF-D04D-419E-A398-7B047F7FD07C}" type="parTrans" cxnId="{21921B45-0D4C-404A-B8F0-CCB633B68952}">
      <dgm:prSet/>
      <dgm:spPr/>
      <dgm:t>
        <a:bodyPr/>
        <a:lstStyle/>
        <a:p>
          <a:endParaRPr lang="fr-FR"/>
        </a:p>
      </dgm:t>
    </dgm:pt>
    <dgm:pt modelId="{B2311209-9747-4484-AD09-257E887FA965}" type="sibTrans" cxnId="{21921B45-0D4C-404A-B8F0-CCB633B68952}">
      <dgm:prSet/>
      <dgm:spPr/>
      <dgm:t>
        <a:bodyPr/>
        <a:lstStyle/>
        <a:p>
          <a:endParaRPr lang="fr-FR"/>
        </a:p>
      </dgm:t>
    </dgm:pt>
    <dgm:pt modelId="{756602B8-3E0D-441D-9B12-3E9A95AE1AAD}" type="pres">
      <dgm:prSet presAssocID="{2C531FC4-CAE7-4651-BFDB-EED296844F12}" presName="Name0" presStyleCnt="0">
        <dgm:presLayoutVars>
          <dgm:dir/>
          <dgm:animLvl val="lvl"/>
          <dgm:resizeHandles val="exact"/>
        </dgm:presLayoutVars>
      </dgm:prSet>
      <dgm:spPr/>
    </dgm:pt>
    <dgm:pt modelId="{89681028-AE37-4226-850D-DE0DD3F8DB56}" type="pres">
      <dgm:prSet presAssocID="{F897BA09-2EA5-4547-8F75-779D85788400}" presName="composite" presStyleCnt="0"/>
      <dgm:spPr/>
    </dgm:pt>
    <dgm:pt modelId="{6D39E327-1399-45AE-8D18-6DFC23159B49}" type="pres">
      <dgm:prSet presAssocID="{F897BA09-2EA5-4547-8F75-779D85788400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96DA7B96-E1F0-4622-BFB7-3C1CEFBBB877}" type="pres">
      <dgm:prSet presAssocID="{F897BA09-2EA5-4547-8F75-779D85788400}" presName="desTx" presStyleLbl="alignAccFollowNode1" presStyleIdx="0" presStyleCnt="5">
        <dgm:presLayoutVars>
          <dgm:bulletEnabled val="1"/>
        </dgm:presLayoutVars>
      </dgm:prSet>
      <dgm:spPr/>
    </dgm:pt>
    <dgm:pt modelId="{38695CCC-4F9D-48DA-9570-B1713FB4D505}" type="pres">
      <dgm:prSet presAssocID="{00E2E3A8-B42A-437E-A6B8-4BCC3641AC15}" presName="space" presStyleCnt="0"/>
      <dgm:spPr/>
    </dgm:pt>
    <dgm:pt modelId="{747FC728-AE8C-45C2-B72C-D4385A743CCD}" type="pres">
      <dgm:prSet presAssocID="{3BD09D31-DD36-4F9E-8DF3-2872970FDE2E}" presName="composite" presStyleCnt="0"/>
      <dgm:spPr/>
    </dgm:pt>
    <dgm:pt modelId="{3E313586-7797-49EA-9DF6-48746D38087F}" type="pres">
      <dgm:prSet presAssocID="{3BD09D31-DD36-4F9E-8DF3-2872970FDE2E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197ED85E-DA06-4C6C-980C-441F4BFBA1D9}" type="pres">
      <dgm:prSet presAssocID="{3BD09D31-DD36-4F9E-8DF3-2872970FDE2E}" presName="desTx" presStyleLbl="alignAccFollowNode1" presStyleIdx="1" presStyleCnt="5">
        <dgm:presLayoutVars>
          <dgm:bulletEnabled val="1"/>
        </dgm:presLayoutVars>
      </dgm:prSet>
      <dgm:spPr/>
    </dgm:pt>
    <dgm:pt modelId="{C78266AB-A08C-4A5D-AF46-1637BACE1341}" type="pres">
      <dgm:prSet presAssocID="{72C353C8-98C4-4687-8FA7-A6CC8761C90B}" presName="space" presStyleCnt="0"/>
      <dgm:spPr/>
    </dgm:pt>
    <dgm:pt modelId="{3C81D149-52B3-4FA4-BC56-F0BA4E5C7553}" type="pres">
      <dgm:prSet presAssocID="{72A59998-415E-4336-AEEE-46D2D81962D2}" presName="composite" presStyleCnt="0"/>
      <dgm:spPr/>
    </dgm:pt>
    <dgm:pt modelId="{874BCD9F-9B3B-4F95-A6F0-879F4DBFD649}" type="pres">
      <dgm:prSet presAssocID="{72A59998-415E-4336-AEEE-46D2D81962D2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166B8E12-05BC-4BF3-876E-2A2D83FB512E}" type="pres">
      <dgm:prSet presAssocID="{72A59998-415E-4336-AEEE-46D2D81962D2}" presName="desTx" presStyleLbl="alignAccFollowNode1" presStyleIdx="2" presStyleCnt="5">
        <dgm:presLayoutVars>
          <dgm:bulletEnabled val="1"/>
        </dgm:presLayoutVars>
      </dgm:prSet>
      <dgm:spPr/>
    </dgm:pt>
    <dgm:pt modelId="{4BF5706C-F1E1-4E7A-8267-D436F9132D0F}" type="pres">
      <dgm:prSet presAssocID="{DAD41CA6-5EFA-42CB-9DD6-2CCCF2850316}" presName="space" presStyleCnt="0"/>
      <dgm:spPr/>
    </dgm:pt>
    <dgm:pt modelId="{1B18B8F7-9A10-4A67-8569-8D2C286B7BF9}" type="pres">
      <dgm:prSet presAssocID="{D59D4D76-A3F3-43B2-81C3-B9A3D68E35F7}" presName="composite" presStyleCnt="0"/>
      <dgm:spPr/>
    </dgm:pt>
    <dgm:pt modelId="{D589D166-B4D4-40F8-A2C2-26D2FA7B7F82}" type="pres">
      <dgm:prSet presAssocID="{D59D4D76-A3F3-43B2-81C3-B9A3D68E35F7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2E0E4DAD-FD41-4B04-AF4C-B2152488CE21}" type="pres">
      <dgm:prSet presAssocID="{D59D4D76-A3F3-43B2-81C3-B9A3D68E35F7}" presName="desTx" presStyleLbl="alignAccFollowNode1" presStyleIdx="3" presStyleCnt="5">
        <dgm:presLayoutVars>
          <dgm:bulletEnabled val="1"/>
        </dgm:presLayoutVars>
      </dgm:prSet>
      <dgm:spPr/>
    </dgm:pt>
    <dgm:pt modelId="{3954C91C-A00E-40FA-AEC4-99511B1D275E}" type="pres">
      <dgm:prSet presAssocID="{9B128DAC-089B-41AE-9A2E-0AD81513854D}" presName="space" presStyleCnt="0"/>
      <dgm:spPr/>
    </dgm:pt>
    <dgm:pt modelId="{636B31D0-1C0A-4B04-A7CF-0B36E5903C15}" type="pres">
      <dgm:prSet presAssocID="{89EF9132-615A-4827-BFFA-E38313276DCC}" presName="composite" presStyleCnt="0"/>
      <dgm:spPr/>
    </dgm:pt>
    <dgm:pt modelId="{BD5FB2B0-9A8B-4D15-828A-A9D1D6BFA8D9}" type="pres">
      <dgm:prSet presAssocID="{89EF9132-615A-4827-BFFA-E38313276DCC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3A466D10-421B-4ABB-9365-E4F5EEB54307}" type="pres">
      <dgm:prSet presAssocID="{89EF9132-615A-4827-BFFA-E38313276DCC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35E5B90A-C42B-4BB5-A991-B7B8E0AB21C9}" srcId="{2C531FC4-CAE7-4651-BFDB-EED296844F12}" destId="{72A59998-415E-4336-AEEE-46D2D81962D2}" srcOrd="2" destOrd="0" parTransId="{38D84EA1-6108-4441-ACF4-2C54A471EC21}" sibTransId="{DAD41CA6-5EFA-42CB-9DD6-2CCCF2850316}"/>
    <dgm:cxn modelId="{6BA8890F-864A-40C9-B7C5-67FD6DFADF5D}" srcId="{72A59998-415E-4336-AEEE-46D2D81962D2}" destId="{CCFA26C4-12B1-482E-948F-5EC4684CB7E3}" srcOrd="0" destOrd="0" parTransId="{0366F301-53EA-4139-83B2-3F252F6E7B18}" sibTransId="{D35FABF8-DF8F-45A9-BF1F-1A2DD50A51A9}"/>
    <dgm:cxn modelId="{70D56C11-058F-4994-BBC7-74F121D69E41}" srcId="{2C531FC4-CAE7-4651-BFDB-EED296844F12}" destId="{3BD09D31-DD36-4F9E-8DF3-2872970FDE2E}" srcOrd="1" destOrd="0" parTransId="{134BB8FC-EA22-4229-9271-FFC2ADB0B296}" sibTransId="{72C353C8-98C4-4687-8FA7-A6CC8761C90B}"/>
    <dgm:cxn modelId="{65E41213-A567-469F-BC9E-862F1FF72E1B}" srcId="{3BD09D31-DD36-4F9E-8DF3-2872970FDE2E}" destId="{303C921C-D336-40C0-BB1C-05A3A5EDE2EC}" srcOrd="1" destOrd="0" parTransId="{B0D2C394-72A6-4FDE-A581-516775B8FB2B}" sibTransId="{7CCBFC9C-CC91-4FB5-9F58-ECC8A75947D6}"/>
    <dgm:cxn modelId="{811D011B-CDEC-4BCD-B784-ED79B1EACF6C}" type="presOf" srcId="{A2C01323-8697-4836-AE01-4C0EB3734B32}" destId="{166B8E12-05BC-4BF3-876E-2A2D83FB512E}" srcOrd="0" destOrd="3" presId="urn:microsoft.com/office/officeart/2005/8/layout/hList1"/>
    <dgm:cxn modelId="{E5F64126-D0D4-450C-9CC6-CD1DE9123C39}" type="presOf" srcId="{B2DD3854-1F71-4984-85CA-7B6978CB9629}" destId="{3A466D10-421B-4ABB-9365-E4F5EEB54307}" srcOrd="0" destOrd="1" presId="urn:microsoft.com/office/officeart/2005/8/layout/hList1"/>
    <dgm:cxn modelId="{FE1E8426-6EF3-40AA-B34B-AD9067DF2503}" srcId="{D59D4D76-A3F3-43B2-81C3-B9A3D68E35F7}" destId="{E0F9683F-41A0-453E-9F99-E049177FE1D6}" srcOrd="1" destOrd="0" parTransId="{16F62977-2E65-41CB-8D35-2337B63C8CF9}" sibTransId="{BCCADF6C-E264-4E45-9ADA-B12D23386BF7}"/>
    <dgm:cxn modelId="{B4FD5029-E3C0-4FB6-8DFE-AE7DA286DC23}" srcId="{72A59998-415E-4336-AEEE-46D2D81962D2}" destId="{27001CF7-02B3-4619-A8C5-06AB5FE07534}" srcOrd="4" destOrd="0" parTransId="{11DD62D7-4FC5-4EF0-9429-1DF9674BD111}" sibTransId="{54E73DBA-D895-4758-B479-5F48DAA8FA7B}"/>
    <dgm:cxn modelId="{1ABE9E38-A9BF-4FDA-8B9B-414561ABAE85}" type="presOf" srcId="{4635E194-66BF-477E-AA92-90D3F4F024C0}" destId="{96DA7B96-E1F0-4622-BFB7-3C1CEFBBB877}" srcOrd="0" destOrd="0" presId="urn:microsoft.com/office/officeart/2005/8/layout/hList1"/>
    <dgm:cxn modelId="{81E17E39-CCC2-41AF-BAB5-5AAF257B38BD}" type="presOf" srcId="{F897BA09-2EA5-4547-8F75-779D85788400}" destId="{6D39E327-1399-45AE-8D18-6DFC23159B49}" srcOrd="0" destOrd="0" presId="urn:microsoft.com/office/officeart/2005/8/layout/hList1"/>
    <dgm:cxn modelId="{A3ED2E3B-61F3-48C6-BF54-9853084442A4}" srcId="{D59D4D76-A3F3-43B2-81C3-B9A3D68E35F7}" destId="{CC3221F5-522E-445E-AB26-F57C9F5EC876}" srcOrd="0" destOrd="0" parTransId="{8F5D120E-045E-4556-9FC9-201D88E66500}" sibTransId="{9AB6AF1C-F583-4F49-BD94-2AFEE2120E2E}"/>
    <dgm:cxn modelId="{A663033F-67DD-43D2-96BE-0D09FB399286}" srcId="{2C531FC4-CAE7-4651-BFDB-EED296844F12}" destId="{D59D4D76-A3F3-43B2-81C3-B9A3D68E35F7}" srcOrd="3" destOrd="0" parTransId="{441A2B9B-190B-480D-8F01-DCE6FC74F167}" sibTransId="{9B128DAC-089B-41AE-9A2E-0AD81513854D}"/>
    <dgm:cxn modelId="{6668625C-62EC-4286-AC69-9C16CA643711}" type="presOf" srcId="{CC3221F5-522E-445E-AB26-F57C9F5EC876}" destId="{2E0E4DAD-FD41-4B04-AF4C-B2152488CE21}" srcOrd="0" destOrd="0" presId="urn:microsoft.com/office/officeart/2005/8/layout/hList1"/>
    <dgm:cxn modelId="{0D87315E-FB9A-4B88-8974-D1E32CEFD391}" type="presOf" srcId="{6DA576B6-E401-4912-9573-E3A662301B76}" destId="{166B8E12-05BC-4BF3-876E-2A2D83FB512E}" srcOrd="0" destOrd="1" presId="urn:microsoft.com/office/officeart/2005/8/layout/hList1"/>
    <dgm:cxn modelId="{B7290660-92E9-4579-8169-52253865C7D7}" type="presOf" srcId="{89EF9132-615A-4827-BFFA-E38313276DCC}" destId="{BD5FB2B0-9A8B-4D15-828A-A9D1D6BFA8D9}" srcOrd="0" destOrd="0" presId="urn:microsoft.com/office/officeart/2005/8/layout/hList1"/>
    <dgm:cxn modelId="{67FB1261-84A3-495F-878F-1088CC8A404C}" type="presOf" srcId="{E0F9683F-41A0-453E-9F99-E049177FE1D6}" destId="{2E0E4DAD-FD41-4B04-AF4C-B2152488CE21}" srcOrd="0" destOrd="1" presId="urn:microsoft.com/office/officeart/2005/8/layout/hList1"/>
    <dgm:cxn modelId="{79C7C844-D520-4C09-BE99-DA9492A71D43}" srcId="{F897BA09-2EA5-4547-8F75-779D85788400}" destId="{84DA94D3-19F7-445D-8291-AE065FF80CAC}" srcOrd="1" destOrd="0" parTransId="{E036C0F1-9FDC-4E36-B002-507B5EC9928A}" sibTransId="{20253F14-2B32-44CC-BF1E-74B870656B84}"/>
    <dgm:cxn modelId="{21921B45-0D4C-404A-B8F0-CCB633B68952}" srcId="{72A59998-415E-4336-AEEE-46D2D81962D2}" destId="{A2C01323-8697-4836-AE01-4C0EB3734B32}" srcOrd="3" destOrd="0" parTransId="{0D316DAF-D04D-419E-A398-7B047F7FD07C}" sibTransId="{B2311209-9747-4484-AD09-257E887FA965}"/>
    <dgm:cxn modelId="{063B1767-2959-49B0-AAE5-9D8ED369EA03}" type="presOf" srcId="{D59D4D76-A3F3-43B2-81C3-B9A3D68E35F7}" destId="{D589D166-B4D4-40F8-A2C2-26D2FA7B7F82}" srcOrd="0" destOrd="0" presId="urn:microsoft.com/office/officeart/2005/8/layout/hList1"/>
    <dgm:cxn modelId="{1EBA1E47-74D6-4043-8493-956C928D2CA8}" type="presOf" srcId="{CCFA26C4-12B1-482E-948F-5EC4684CB7E3}" destId="{166B8E12-05BC-4BF3-876E-2A2D83FB512E}" srcOrd="0" destOrd="0" presId="urn:microsoft.com/office/officeart/2005/8/layout/hList1"/>
    <dgm:cxn modelId="{FCE8814C-FB40-4D02-BA2B-2D2CB1B4A0A3}" srcId="{72A59998-415E-4336-AEEE-46D2D81962D2}" destId="{77CB743D-DF68-4DC0-8098-DC78DD2283B9}" srcOrd="2" destOrd="0" parTransId="{53A64B79-4CC3-4704-BEB1-965A1DD0FF63}" sibTransId="{5189458F-624F-49B1-BC3C-426A08DAE172}"/>
    <dgm:cxn modelId="{C8F6EE54-442F-4E3A-9B1A-F755CB17EE83}" type="presOf" srcId="{C2A2CC16-99E2-4619-B51E-2107B1748DA5}" destId="{197ED85E-DA06-4C6C-980C-441F4BFBA1D9}" srcOrd="0" destOrd="0" presId="urn:microsoft.com/office/officeart/2005/8/layout/hList1"/>
    <dgm:cxn modelId="{8BBAF956-4788-466C-ABB5-25AD229FD1FC}" srcId="{89EF9132-615A-4827-BFFA-E38313276DCC}" destId="{01108DD1-DCA7-4E40-ADBF-D2E06035DF74}" srcOrd="0" destOrd="0" parTransId="{7F07EB6F-B311-421D-BD32-DD1F33878557}" sibTransId="{1BFF26B5-176B-463F-A24D-23FCA0AF7845}"/>
    <dgm:cxn modelId="{1F8D317D-B677-4E49-92FB-EB24CF8E57FE}" srcId="{89EF9132-615A-4827-BFFA-E38313276DCC}" destId="{B2DD3854-1F71-4984-85CA-7B6978CB9629}" srcOrd="1" destOrd="0" parTransId="{732485BC-95AB-4A1F-B1BC-44317B4C4D5A}" sibTransId="{8EB90A62-4B18-423A-924C-0DCF819E18CB}"/>
    <dgm:cxn modelId="{171A827E-DB3B-4D75-A1CB-AF80CA766677}" type="presOf" srcId="{3BD09D31-DD36-4F9E-8DF3-2872970FDE2E}" destId="{3E313586-7797-49EA-9DF6-48746D38087F}" srcOrd="0" destOrd="0" presId="urn:microsoft.com/office/officeart/2005/8/layout/hList1"/>
    <dgm:cxn modelId="{11BA5E7F-7CFA-4A77-9D4C-2DDF012ED947}" type="presOf" srcId="{72A59998-415E-4336-AEEE-46D2D81962D2}" destId="{874BCD9F-9B3B-4F95-A6F0-879F4DBFD649}" srcOrd="0" destOrd="0" presId="urn:microsoft.com/office/officeart/2005/8/layout/hList1"/>
    <dgm:cxn modelId="{2AE3B181-22B2-4D38-8861-86B4C3A747C1}" srcId="{2C531FC4-CAE7-4651-BFDB-EED296844F12}" destId="{F897BA09-2EA5-4547-8F75-779D85788400}" srcOrd="0" destOrd="0" parTransId="{1C8D4B95-9C04-49CF-8089-7A6AE16CEDB4}" sibTransId="{00E2E3A8-B42A-437E-A6B8-4BCC3641AC15}"/>
    <dgm:cxn modelId="{053FCD8B-B403-44B0-8FD1-5C7966F59526}" type="presOf" srcId="{95E3F8ED-C043-4F07-BEE3-F2539643F3F6}" destId="{3A466D10-421B-4ABB-9365-E4F5EEB54307}" srcOrd="0" destOrd="2" presId="urn:microsoft.com/office/officeart/2005/8/layout/hList1"/>
    <dgm:cxn modelId="{FBCD2B95-6506-450B-94D8-BAEFD6ABA557}" type="presOf" srcId="{27001CF7-02B3-4619-A8C5-06AB5FE07534}" destId="{166B8E12-05BC-4BF3-876E-2A2D83FB512E}" srcOrd="0" destOrd="4" presId="urn:microsoft.com/office/officeart/2005/8/layout/hList1"/>
    <dgm:cxn modelId="{ACEB5CA7-8C29-4FEC-9B54-5138A37FBE1C}" type="presOf" srcId="{77CB743D-DF68-4DC0-8098-DC78DD2283B9}" destId="{166B8E12-05BC-4BF3-876E-2A2D83FB512E}" srcOrd="0" destOrd="2" presId="urn:microsoft.com/office/officeart/2005/8/layout/hList1"/>
    <dgm:cxn modelId="{ED9E2BBA-0548-41F6-BBCB-A07632558542}" srcId="{89EF9132-615A-4827-BFFA-E38313276DCC}" destId="{95E3F8ED-C043-4F07-BEE3-F2539643F3F6}" srcOrd="2" destOrd="0" parTransId="{93E6815F-52AC-4A57-B898-77F09ACC732D}" sibTransId="{1E7FD22E-1D5D-490B-9DE0-6FA241066E28}"/>
    <dgm:cxn modelId="{30ED2FCB-3A89-4D1D-8075-6B4B5BE8517D}" srcId="{F897BA09-2EA5-4547-8F75-779D85788400}" destId="{4635E194-66BF-477E-AA92-90D3F4F024C0}" srcOrd="0" destOrd="0" parTransId="{4E4630CD-2F86-472C-B444-E45D1FA869F6}" sibTransId="{0FF6C7A9-DA81-487E-9515-807DFBC7AE07}"/>
    <dgm:cxn modelId="{63CE2ED3-6275-459A-9FC2-BE805C9F54D9}" type="presOf" srcId="{303C921C-D336-40C0-BB1C-05A3A5EDE2EC}" destId="{197ED85E-DA06-4C6C-980C-441F4BFBA1D9}" srcOrd="0" destOrd="1" presId="urn:microsoft.com/office/officeart/2005/8/layout/hList1"/>
    <dgm:cxn modelId="{0D5173D4-FACB-4C20-B053-2869D62CC79D}" type="presOf" srcId="{2C531FC4-CAE7-4651-BFDB-EED296844F12}" destId="{756602B8-3E0D-441D-9B12-3E9A95AE1AAD}" srcOrd="0" destOrd="0" presId="urn:microsoft.com/office/officeart/2005/8/layout/hList1"/>
    <dgm:cxn modelId="{3F23D0D5-552B-44FC-A922-AF08D2EABA2C}" srcId="{2C531FC4-CAE7-4651-BFDB-EED296844F12}" destId="{89EF9132-615A-4827-BFFA-E38313276DCC}" srcOrd="4" destOrd="0" parTransId="{418FEA06-F495-4054-9FAA-08CC02EC74E7}" sibTransId="{DEA57FD4-95BF-4A42-9AD0-2DC9A7FF1209}"/>
    <dgm:cxn modelId="{F579F9DA-FA63-4E7D-BF27-26491931167A}" srcId="{3BD09D31-DD36-4F9E-8DF3-2872970FDE2E}" destId="{C2A2CC16-99E2-4619-B51E-2107B1748DA5}" srcOrd="0" destOrd="0" parTransId="{DA263E74-6A55-4545-80ED-13E608B68830}" sibTransId="{8A531BEC-687B-43F8-A894-1800A7D1E6C3}"/>
    <dgm:cxn modelId="{B9E3FFDC-DE93-4B4A-AAD1-0526E2285F38}" srcId="{72A59998-415E-4336-AEEE-46D2D81962D2}" destId="{6DA576B6-E401-4912-9573-E3A662301B76}" srcOrd="1" destOrd="0" parTransId="{01D33100-8953-4EAC-B495-F1F19AB16BE4}" sibTransId="{104FDC20-A708-46DC-9FC8-BAE6C5E14AA4}"/>
    <dgm:cxn modelId="{F370E2DE-5418-4D6F-B508-A662C471EFD2}" type="presOf" srcId="{01108DD1-DCA7-4E40-ADBF-D2E06035DF74}" destId="{3A466D10-421B-4ABB-9365-E4F5EEB54307}" srcOrd="0" destOrd="0" presId="urn:microsoft.com/office/officeart/2005/8/layout/hList1"/>
    <dgm:cxn modelId="{B95B74EB-722A-4339-901C-383E3A87CAB8}" type="presOf" srcId="{84DA94D3-19F7-445D-8291-AE065FF80CAC}" destId="{96DA7B96-E1F0-4622-BFB7-3C1CEFBBB877}" srcOrd="0" destOrd="1" presId="urn:microsoft.com/office/officeart/2005/8/layout/hList1"/>
    <dgm:cxn modelId="{296BCACB-01DB-45E8-995F-EE4727E0EBB4}" type="presParOf" srcId="{756602B8-3E0D-441D-9B12-3E9A95AE1AAD}" destId="{89681028-AE37-4226-850D-DE0DD3F8DB56}" srcOrd="0" destOrd="0" presId="urn:microsoft.com/office/officeart/2005/8/layout/hList1"/>
    <dgm:cxn modelId="{A9D9597D-7600-4CA2-9A43-8036C6E02824}" type="presParOf" srcId="{89681028-AE37-4226-850D-DE0DD3F8DB56}" destId="{6D39E327-1399-45AE-8D18-6DFC23159B49}" srcOrd="0" destOrd="0" presId="urn:microsoft.com/office/officeart/2005/8/layout/hList1"/>
    <dgm:cxn modelId="{635BC477-ECE3-42AC-9D75-6277F489364B}" type="presParOf" srcId="{89681028-AE37-4226-850D-DE0DD3F8DB56}" destId="{96DA7B96-E1F0-4622-BFB7-3C1CEFBBB877}" srcOrd="1" destOrd="0" presId="urn:microsoft.com/office/officeart/2005/8/layout/hList1"/>
    <dgm:cxn modelId="{906AE03C-0F5A-475F-975B-41AB885348B5}" type="presParOf" srcId="{756602B8-3E0D-441D-9B12-3E9A95AE1AAD}" destId="{38695CCC-4F9D-48DA-9570-B1713FB4D505}" srcOrd="1" destOrd="0" presId="urn:microsoft.com/office/officeart/2005/8/layout/hList1"/>
    <dgm:cxn modelId="{319CDC82-3E7D-4D99-BC93-7E61B37D9B51}" type="presParOf" srcId="{756602B8-3E0D-441D-9B12-3E9A95AE1AAD}" destId="{747FC728-AE8C-45C2-B72C-D4385A743CCD}" srcOrd="2" destOrd="0" presId="urn:microsoft.com/office/officeart/2005/8/layout/hList1"/>
    <dgm:cxn modelId="{66137554-F5FE-41CB-9F5C-30CC7D355280}" type="presParOf" srcId="{747FC728-AE8C-45C2-B72C-D4385A743CCD}" destId="{3E313586-7797-49EA-9DF6-48746D38087F}" srcOrd="0" destOrd="0" presId="urn:microsoft.com/office/officeart/2005/8/layout/hList1"/>
    <dgm:cxn modelId="{6EDE9495-E467-426E-A8E9-EE2AF117ABFA}" type="presParOf" srcId="{747FC728-AE8C-45C2-B72C-D4385A743CCD}" destId="{197ED85E-DA06-4C6C-980C-441F4BFBA1D9}" srcOrd="1" destOrd="0" presId="urn:microsoft.com/office/officeart/2005/8/layout/hList1"/>
    <dgm:cxn modelId="{95069678-A058-4FF7-8995-F192CE712942}" type="presParOf" srcId="{756602B8-3E0D-441D-9B12-3E9A95AE1AAD}" destId="{C78266AB-A08C-4A5D-AF46-1637BACE1341}" srcOrd="3" destOrd="0" presId="urn:microsoft.com/office/officeart/2005/8/layout/hList1"/>
    <dgm:cxn modelId="{680086BE-5D18-41CE-8A04-0BD81CE2AE0E}" type="presParOf" srcId="{756602B8-3E0D-441D-9B12-3E9A95AE1AAD}" destId="{3C81D149-52B3-4FA4-BC56-F0BA4E5C7553}" srcOrd="4" destOrd="0" presId="urn:microsoft.com/office/officeart/2005/8/layout/hList1"/>
    <dgm:cxn modelId="{A75546BC-2030-43EF-A98F-6B39F92B3F4D}" type="presParOf" srcId="{3C81D149-52B3-4FA4-BC56-F0BA4E5C7553}" destId="{874BCD9F-9B3B-4F95-A6F0-879F4DBFD649}" srcOrd="0" destOrd="0" presId="urn:microsoft.com/office/officeart/2005/8/layout/hList1"/>
    <dgm:cxn modelId="{39CCE971-3B6B-4D29-A0F1-E712B76107AD}" type="presParOf" srcId="{3C81D149-52B3-4FA4-BC56-F0BA4E5C7553}" destId="{166B8E12-05BC-4BF3-876E-2A2D83FB512E}" srcOrd="1" destOrd="0" presId="urn:microsoft.com/office/officeart/2005/8/layout/hList1"/>
    <dgm:cxn modelId="{1E3280B9-C01C-408B-8F53-FA9FEB7D89CD}" type="presParOf" srcId="{756602B8-3E0D-441D-9B12-3E9A95AE1AAD}" destId="{4BF5706C-F1E1-4E7A-8267-D436F9132D0F}" srcOrd="5" destOrd="0" presId="urn:microsoft.com/office/officeart/2005/8/layout/hList1"/>
    <dgm:cxn modelId="{40CE35B4-A3E1-4CAF-AFBB-986B792B4243}" type="presParOf" srcId="{756602B8-3E0D-441D-9B12-3E9A95AE1AAD}" destId="{1B18B8F7-9A10-4A67-8569-8D2C286B7BF9}" srcOrd="6" destOrd="0" presId="urn:microsoft.com/office/officeart/2005/8/layout/hList1"/>
    <dgm:cxn modelId="{4B3D48EA-BE33-499E-B853-253F5DD6D457}" type="presParOf" srcId="{1B18B8F7-9A10-4A67-8569-8D2C286B7BF9}" destId="{D589D166-B4D4-40F8-A2C2-26D2FA7B7F82}" srcOrd="0" destOrd="0" presId="urn:microsoft.com/office/officeart/2005/8/layout/hList1"/>
    <dgm:cxn modelId="{95135CD0-4389-4E5B-B462-89BC5BD1EC55}" type="presParOf" srcId="{1B18B8F7-9A10-4A67-8569-8D2C286B7BF9}" destId="{2E0E4DAD-FD41-4B04-AF4C-B2152488CE21}" srcOrd="1" destOrd="0" presId="urn:microsoft.com/office/officeart/2005/8/layout/hList1"/>
    <dgm:cxn modelId="{98D14EE1-FEC9-4C5C-AE6B-C85BB0326B43}" type="presParOf" srcId="{756602B8-3E0D-441D-9B12-3E9A95AE1AAD}" destId="{3954C91C-A00E-40FA-AEC4-99511B1D275E}" srcOrd="7" destOrd="0" presId="urn:microsoft.com/office/officeart/2005/8/layout/hList1"/>
    <dgm:cxn modelId="{9A102AE6-F494-486A-9788-448BA9E81BED}" type="presParOf" srcId="{756602B8-3E0D-441D-9B12-3E9A95AE1AAD}" destId="{636B31D0-1C0A-4B04-A7CF-0B36E5903C15}" srcOrd="8" destOrd="0" presId="urn:microsoft.com/office/officeart/2005/8/layout/hList1"/>
    <dgm:cxn modelId="{C6EBFD72-CE47-4AF5-BC8A-43D3D6B295CA}" type="presParOf" srcId="{636B31D0-1C0A-4B04-A7CF-0B36E5903C15}" destId="{BD5FB2B0-9A8B-4D15-828A-A9D1D6BFA8D9}" srcOrd="0" destOrd="0" presId="urn:microsoft.com/office/officeart/2005/8/layout/hList1"/>
    <dgm:cxn modelId="{EF9E4593-C2B6-45F0-8692-F8638A7CF57B}" type="presParOf" srcId="{636B31D0-1C0A-4B04-A7CF-0B36E5903C15}" destId="{3A466D10-421B-4ABB-9365-E4F5EEB5430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2CDF68E-F3D3-4ED9-ACB8-FE9A4B2F656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3014F94-FF1F-40B2-9AE8-4DFF9D255A37}">
      <dgm:prSet/>
      <dgm:spPr/>
      <dgm:t>
        <a:bodyPr/>
        <a:lstStyle/>
        <a:p>
          <a:r>
            <a:rPr lang="fr-FR" dirty="0"/>
            <a:t>Définir les objectives</a:t>
          </a:r>
          <a:endParaRPr lang="en-US" dirty="0"/>
        </a:p>
      </dgm:t>
    </dgm:pt>
    <dgm:pt modelId="{79F0C97C-1E63-4EAF-9E87-49635F74B156}" type="parTrans" cxnId="{99D62916-57A8-433A-A1BA-C7E88889FBB0}">
      <dgm:prSet/>
      <dgm:spPr/>
      <dgm:t>
        <a:bodyPr/>
        <a:lstStyle/>
        <a:p>
          <a:endParaRPr lang="en-US"/>
        </a:p>
      </dgm:t>
    </dgm:pt>
    <dgm:pt modelId="{C6D7B7AC-0803-4930-84CB-415F8F407F54}" type="sibTrans" cxnId="{99D62916-57A8-433A-A1BA-C7E88889FBB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31AF6323-AA70-405F-A860-3AAB8B7365FD}">
      <dgm:prSet/>
      <dgm:spPr/>
      <dgm:t>
        <a:bodyPr/>
        <a:lstStyle/>
        <a:p>
          <a:r>
            <a:rPr lang="fr-FR" noProof="0" dirty="0"/>
            <a:t>S</a:t>
          </a:r>
          <a:r>
            <a:rPr lang="fr-FR" dirty="0" err="1"/>
            <a:t>egmentation</a:t>
          </a:r>
          <a:r>
            <a:rPr lang="fr-FR" dirty="0"/>
            <a:t> de la base client</a:t>
          </a:r>
          <a:endParaRPr lang="en-US" dirty="0"/>
        </a:p>
      </dgm:t>
    </dgm:pt>
    <dgm:pt modelId="{B1E466A3-7B72-4EAA-AF77-E58F73D209C3}" type="parTrans" cxnId="{DF7409B0-3B7F-4E08-A9DC-99FA7518D406}">
      <dgm:prSet/>
      <dgm:spPr/>
      <dgm:t>
        <a:bodyPr/>
        <a:lstStyle/>
        <a:p>
          <a:endParaRPr lang="en-US"/>
        </a:p>
      </dgm:t>
    </dgm:pt>
    <dgm:pt modelId="{D259E29A-1F14-42D6-A827-140CE4771860}" type="sibTrans" cxnId="{DF7409B0-3B7F-4E08-A9DC-99FA7518D40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0D86C781-ED7E-42C8-A050-B9F526117601}">
      <dgm:prSet/>
      <dgm:spPr/>
      <dgm:t>
        <a:bodyPr/>
        <a:lstStyle/>
        <a:p>
          <a:r>
            <a:rPr lang="fr-FR" noProof="0" dirty="0"/>
            <a:t>Analyse des résultats</a:t>
          </a:r>
        </a:p>
      </dgm:t>
    </dgm:pt>
    <dgm:pt modelId="{BBEFE236-9AFA-475F-86B3-3F2EE438258A}" type="parTrans" cxnId="{2DD5E5B2-D03F-4E5D-AB84-63FC67D4F8B8}">
      <dgm:prSet/>
      <dgm:spPr/>
      <dgm:t>
        <a:bodyPr/>
        <a:lstStyle/>
        <a:p>
          <a:endParaRPr lang="en-US"/>
        </a:p>
      </dgm:t>
    </dgm:pt>
    <dgm:pt modelId="{16BC9EF9-02BA-4482-98FE-3DF8DA496AED}" type="sibTrans" cxnId="{2DD5E5B2-D03F-4E5D-AB84-63FC67D4F8B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133254C3-43C8-4709-BA85-DAB605FCFDF9}">
      <dgm:prSet/>
      <dgm:spPr/>
      <dgm:t>
        <a:bodyPr/>
        <a:lstStyle/>
        <a:p>
          <a:r>
            <a:rPr lang="fr-FR" dirty="0"/>
            <a:t>Perspectives du projet</a:t>
          </a:r>
          <a:endParaRPr lang="en-US" i="1" dirty="0"/>
        </a:p>
      </dgm:t>
    </dgm:pt>
    <dgm:pt modelId="{0BEBB1E9-3468-45BD-893B-88873E1205E5}" type="parTrans" cxnId="{69F02DE1-B516-44AD-A937-B486E1C7B44B}">
      <dgm:prSet/>
      <dgm:spPr/>
      <dgm:t>
        <a:bodyPr/>
        <a:lstStyle/>
        <a:p>
          <a:endParaRPr lang="en-US"/>
        </a:p>
      </dgm:t>
    </dgm:pt>
    <dgm:pt modelId="{D32CFF20-714E-430E-B7F9-60840409C1F4}" type="sibTrans" cxnId="{69F02DE1-B516-44AD-A937-B486E1C7B44B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9BE91F4-0AE5-B140-9798-B526227C068D}" type="pres">
      <dgm:prSet presAssocID="{92CDF68E-F3D3-4ED9-ACB8-FE9A4B2F6561}" presName="Name0" presStyleCnt="0">
        <dgm:presLayoutVars>
          <dgm:animLvl val="lvl"/>
          <dgm:resizeHandles val="exact"/>
        </dgm:presLayoutVars>
      </dgm:prSet>
      <dgm:spPr/>
    </dgm:pt>
    <dgm:pt modelId="{20D2A325-1104-934D-8DC9-D56D9F8B6B2D}" type="pres">
      <dgm:prSet presAssocID="{23014F94-FF1F-40B2-9AE8-4DFF9D255A37}" presName="compositeNode" presStyleCnt="0">
        <dgm:presLayoutVars>
          <dgm:bulletEnabled val="1"/>
        </dgm:presLayoutVars>
      </dgm:prSet>
      <dgm:spPr/>
    </dgm:pt>
    <dgm:pt modelId="{8DBFECEE-FB4D-FD42-B84F-D6D27A5A76A5}" type="pres">
      <dgm:prSet presAssocID="{23014F94-FF1F-40B2-9AE8-4DFF9D255A37}" presName="bgRect" presStyleLbl="alignNode1" presStyleIdx="0" presStyleCnt="4"/>
      <dgm:spPr/>
    </dgm:pt>
    <dgm:pt modelId="{E26EC0DB-87C4-A741-90DB-3DF06CA276FC}" type="pres">
      <dgm:prSet presAssocID="{C6D7B7AC-0803-4930-84CB-415F8F407F54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C911119-4625-154C-80FF-4E150E63C4BA}" type="pres">
      <dgm:prSet presAssocID="{23014F94-FF1F-40B2-9AE8-4DFF9D255A37}" presName="nodeRect" presStyleLbl="alignNode1" presStyleIdx="0" presStyleCnt="4">
        <dgm:presLayoutVars>
          <dgm:bulletEnabled val="1"/>
        </dgm:presLayoutVars>
      </dgm:prSet>
      <dgm:spPr/>
    </dgm:pt>
    <dgm:pt modelId="{AC0EEE7C-4336-394D-BA95-360CA69972A1}" type="pres">
      <dgm:prSet presAssocID="{C6D7B7AC-0803-4930-84CB-415F8F407F54}" presName="sibTrans" presStyleCnt="0"/>
      <dgm:spPr/>
    </dgm:pt>
    <dgm:pt modelId="{8499A3B5-CFDF-4744-B161-0F460F966C20}" type="pres">
      <dgm:prSet presAssocID="{31AF6323-AA70-405F-A860-3AAB8B7365FD}" presName="compositeNode" presStyleCnt="0">
        <dgm:presLayoutVars>
          <dgm:bulletEnabled val="1"/>
        </dgm:presLayoutVars>
      </dgm:prSet>
      <dgm:spPr/>
    </dgm:pt>
    <dgm:pt modelId="{4151CE53-0925-8446-987E-7D6D9F7E41C1}" type="pres">
      <dgm:prSet presAssocID="{31AF6323-AA70-405F-A860-3AAB8B7365FD}" presName="bgRect" presStyleLbl="alignNode1" presStyleIdx="1" presStyleCnt="4"/>
      <dgm:spPr/>
    </dgm:pt>
    <dgm:pt modelId="{E2E77478-3CD8-0040-8C50-22BFB8349B08}" type="pres">
      <dgm:prSet presAssocID="{D259E29A-1F14-42D6-A827-140CE4771860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B86A4AF7-87E3-4B4F-915F-B5EBB16099E4}" type="pres">
      <dgm:prSet presAssocID="{31AF6323-AA70-405F-A860-3AAB8B7365FD}" presName="nodeRect" presStyleLbl="alignNode1" presStyleIdx="1" presStyleCnt="4">
        <dgm:presLayoutVars>
          <dgm:bulletEnabled val="1"/>
        </dgm:presLayoutVars>
      </dgm:prSet>
      <dgm:spPr/>
    </dgm:pt>
    <dgm:pt modelId="{7E96F16C-71B9-A949-9C5F-5F0CA13B4FE1}" type="pres">
      <dgm:prSet presAssocID="{D259E29A-1F14-42D6-A827-140CE4771860}" presName="sibTrans" presStyleCnt="0"/>
      <dgm:spPr/>
    </dgm:pt>
    <dgm:pt modelId="{FFAF4233-7AF4-8D4F-B753-121211F1408D}" type="pres">
      <dgm:prSet presAssocID="{0D86C781-ED7E-42C8-A050-B9F526117601}" presName="compositeNode" presStyleCnt="0">
        <dgm:presLayoutVars>
          <dgm:bulletEnabled val="1"/>
        </dgm:presLayoutVars>
      </dgm:prSet>
      <dgm:spPr/>
    </dgm:pt>
    <dgm:pt modelId="{A6B78A31-6B5F-C149-8F73-515AAF113E7F}" type="pres">
      <dgm:prSet presAssocID="{0D86C781-ED7E-42C8-A050-B9F526117601}" presName="bgRect" presStyleLbl="alignNode1" presStyleIdx="2" presStyleCnt="4"/>
      <dgm:spPr/>
    </dgm:pt>
    <dgm:pt modelId="{F259C3BF-A597-4845-8205-62C856D9306C}" type="pres">
      <dgm:prSet presAssocID="{16BC9EF9-02BA-4482-98FE-3DF8DA496AE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0F1BBA6B-16EA-3C40-95A1-18B2221B9927}" type="pres">
      <dgm:prSet presAssocID="{0D86C781-ED7E-42C8-A050-B9F526117601}" presName="nodeRect" presStyleLbl="alignNode1" presStyleIdx="2" presStyleCnt="4">
        <dgm:presLayoutVars>
          <dgm:bulletEnabled val="1"/>
        </dgm:presLayoutVars>
      </dgm:prSet>
      <dgm:spPr/>
    </dgm:pt>
    <dgm:pt modelId="{9F95C349-2D51-FB46-A2E8-46D658DE2357}" type="pres">
      <dgm:prSet presAssocID="{16BC9EF9-02BA-4482-98FE-3DF8DA496AED}" presName="sibTrans" presStyleCnt="0"/>
      <dgm:spPr/>
    </dgm:pt>
    <dgm:pt modelId="{5745F64B-4AF9-EA4E-B838-336BF4E871D1}" type="pres">
      <dgm:prSet presAssocID="{133254C3-43C8-4709-BA85-DAB605FCFDF9}" presName="compositeNode" presStyleCnt="0">
        <dgm:presLayoutVars>
          <dgm:bulletEnabled val="1"/>
        </dgm:presLayoutVars>
      </dgm:prSet>
      <dgm:spPr/>
    </dgm:pt>
    <dgm:pt modelId="{7FBBE546-A789-C64E-A8ED-4378BF87B3A2}" type="pres">
      <dgm:prSet presAssocID="{133254C3-43C8-4709-BA85-DAB605FCFDF9}" presName="bgRect" presStyleLbl="alignNode1" presStyleIdx="3" presStyleCnt="4"/>
      <dgm:spPr/>
    </dgm:pt>
    <dgm:pt modelId="{DCC2DBBB-266C-6648-BB89-0086DCB65A03}" type="pres">
      <dgm:prSet presAssocID="{D32CFF20-714E-430E-B7F9-60840409C1F4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490E3DFE-AF40-6345-BF2F-CC40AD2EA80E}" type="pres">
      <dgm:prSet presAssocID="{133254C3-43C8-4709-BA85-DAB605FCFDF9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99D62916-57A8-433A-A1BA-C7E88889FBB0}" srcId="{92CDF68E-F3D3-4ED9-ACB8-FE9A4B2F6561}" destId="{23014F94-FF1F-40B2-9AE8-4DFF9D255A37}" srcOrd="0" destOrd="0" parTransId="{79F0C97C-1E63-4EAF-9E87-49635F74B156}" sibTransId="{C6D7B7AC-0803-4930-84CB-415F8F407F54}"/>
    <dgm:cxn modelId="{07AECD16-711A-C845-97AE-D6CA899A9DF3}" type="presOf" srcId="{23014F94-FF1F-40B2-9AE8-4DFF9D255A37}" destId="{5C911119-4625-154C-80FF-4E150E63C4BA}" srcOrd="1" destOrd="0" presId="urn:microsoft.com/office/officeart/2016/7/layout/LinearBlockProcessNumbered"/>
    <dgm:cxn modelId="{E241302E-B815-554F-AADB-DE20D396CFCE}" type="presOf" srcId="{133254C3-43C8-4709-BA85-DAB605FCFDF9}" destId="{7FBBE546-A789-C64E-A8ED-4378BF87B3A2}" srcOrd="0" destOrd="0" presId="urn:microsoft.com/office/officeart/2016/7/layout/LinearBlockProcessNumbered"/>
    <dgm:cxn modelId="{EC2E9E30-4AF7-AE42-9C4D-C466C2612A60}" type="presOf" srcId="{0D86C781-ED7E-42C8-A050-B9F526117601}" destId="{0F1BBA6B-16EA-3C40-95A1-18B2221B9927}" srcOrd="1" destOrd="0" presId="urn:microsoft.com/office/officeart/2016/7/layout/LinearBlockProcessNumbered"/>
    <dgm:cxn modelId="{710F7B3B-434B-7E4A-8523-593FA91FAAB2}" type="presOf" srcId="{31AF6323-AA70-405F-A860-3AAB8B7365FD}" destId="{4151CE53-0925-8446-987E-7D6D9F7E41C1}" srcOrd="0" destOrd="0" presId="urn:microsoft.com/office/officeart/2016/7/layout/LinearBlockProcessNumbered"/>
    <dgm:cxn modelId="{FA5ED140-91E3-3D41-83E1-D5CF806542FB}" type="presOf" srcId="{16BC9EF9-02BA-4482-98FE-3DF8DA496AED}" destId="{F259C3BF-A597-4845-8205-62C856D9306C}" srcOrd="0" destOrd="0" presId="urn:microsoft.com/office/officeart/2016/7/layout/LinearBlockProcessNumbered"/>
    <dgm:cxn modelId="{DAF17043-2838-164D-8AB5-B66C394A0994}" type="presOf" srcId="{C6D7B7AC-0803-4930-84CB-415F8F407F54}" destId="{E26EC0DB-87C4-A741-90DB-3DF06CA276FC}" srcOrd="0" destOrd="0" presId="urn:microsoft.com/office/officeart/2016/7/layout/LinearBlockProcessNumbered"/>
    <dgm:cxn modelId="{726C9568-1EB1-0B4D-BF7C-3578A8B47AE9}" type="presOf" srcId="{0D86C781-ED7E-42C8-A050-B9F526117601}" destId="{A6B78A31-6B5F-C149-8F73-515AAF113E7F}" srcOrd="0" destOrd="0" presId="urn:microsoft.com/office/officeart/2016/7/layout/LinearBlockProcessNumbered"/>
    <dgm:cxn modelId="{FCD7A478-15A4-794A-8642-4CF63E6ED27C}" type="presOf" srcId="{92CDF68E-F3D3-4ED9-ACB8-FE9A4B2F6561}" destId="{D9BE91F4-0AE5-B140-9798-B526227C068D}" srcOrd="0" destOrd="0" presId="urn:microsoft.com/office/officeart/2016/7/layout/LinearBlockProcessNumbered"/>
    <dgm:cxn modelId="{EBAB157D-1B9C-9547-99C4-1D1C0A30760A}" type="presOf" srcId="{31AF6323-AA70-405F-A860-3AAB8B7365FD}" destId="{B86A4AF7-87E3-4B4F-915F-B5EBB16099E4}" srcOrd="1" destOrd="0" presId="urn:microsoft.com/office/officeart/2016/7/layout/LinearBlockProcessNumbered"/>
    <dgm:cxn modelId="{645FEE7F-7669-3842-B7D6-155902C89718}" type="presOf" srcId="{133254C3-43C8-4709-BA85-DAB605FCFDF9}" destId="{490E3DFE-AF40-6345-BF2F-CC40AD2EA80E}" srcOrd="1" destOrd="0" presId="urn:microsoft.com/office/officeart/2016/7/layout/LinearBlockProcessNumbered"/>
    <dgm:cxn modelId="{DF7409B0-3B7F-4E08-A9DC-99FA7518D406}" srcId="{92CDF68E-F3D3-4ED9-ACB8-FE9A4B2F6561}" destId="{31AF6323-AA70-405F-A860-3AAB8B7365FD}" srcOrd="1" destOrd="0" parTransId="{B1E466A3-7B72-4EAA-AF77-E58F73D209C3}" sibTransId="{D259E29A-1F14-42D6-A827-140CE4771860}"/>
    <dgm:cxn modelId="{2DD5E5B2-D03F-4E5D-AB84-63FC67D4F8B8}" srcId="{92CDF68E-F3D3-4ED9-ACB8-FE9A4B2F6561}" destId="{0D86C781-ED7E-42C8-A050-B9F526117601}" srcOrd="2" destOrd="0" parTransId="{BBEFE236-9AFA-475F-86B3-3F2EE438258A}" sibTransId="{16BC9EF9-02BA-4482-98FE-3DF8DA496AED}"/>
    <dgm:cxn modelId="{C76E9DC9-E645-7944-869B-DB069E7D219E}" type="presOf" srcId="{D32CFF20-714E-430E-B7F9-60840409C1F4}" destId="{DCC2DBBB-266C-6648-BB89-0086DCB65A03}" srcOrd="0" destOrd="0" presId="urn:microsoft.com/office/officeart/2016/7/layout/LinearBlockProcessNumbered"/>
    <dgm:cxn modelId="{69F02DE1-B516-44AD-A937-B486E1C7B44B}" srcId="{92CDF68E-F3D3-4ED9-ACB8-FE9A4B2F6561}" destId="{133254C3-43C8-4709-BA85-DAB605FCFDF9}" srcOrd="3" destOrd="0" parTransId="{0BEBB1E9-3468-45BD-893B-88873E1205E5}" sibTransId="{D32CFF20-714E-430E-B7F9-60840409C1F4}"/>
    <dgm:cxn modelId="{045814E2-964E-1443-9F8B-93B97A7DE447}" type="presOf" srcId="{D259E29A-1F14-42D6-A827-140CE4771860}" destId="{E2E77478-3CD8-0040-8C50-22BFB8349B08}" srcOrd="0" destOrd="0" presId="urn:microsoft.com/office/officeart/2016/7/layout/LinearBlockProcessNumbered"/>
    <dgm:cxn modelId="{0019DBF5-7DB4-BE48-B79C-C94A7E5D468D}" type="presOf" srcId="{23014F94-FF1F-40B2-9AE8-4DFF9D255A37}" destId="{8DBFECEE-FB4D-FD42-B84F-D6D27A5A76A5}" srcOrd="0" destOrd="0" presId="urn:microsoft.com/office/officeart/2016/7/layout/LinearBlockProcessNumbered"/>
    <dgm:cxn modelId="{C9ADC384-1394-E646-B79B-E51B3A403BC3}" type="presParOf" srcId="{D9BE91F4-0AE5-B140-9798-B526227C068D}" destId="{20D2A325-1104-934D-8DC9-D56D9F8B6B2D}" srcOrd="0" destOrd="0" presId="urn:microsoft.com/office/officeart/2016/7/layout/LinearBlockProcessNumbered"/>
    <dgm:cxn modelId="{A19DF12A-2704-2845-AB8E-DE75F4611C1C}" type="presParOf" srcId="{20D2A325-1104-934D-8DC9-D56D9F8B6B2D}" destId="{8DBFECEE-FB4D-FD42-B84F-D6D27A5A76A5}" srcOrd="0" destOrd="0" presId="urn:microsoft.com/office/officeart/2016/7/layout/LinearBlockProcessNumbered"/>
    <dgm:cxn modelId="{BD5F527F-CCB0-9E47-824E-DFF1AB921527}" type="presParOf" srcId="{20D2A325-1104-934D-8DC9-D56D9F8B6B2D}" destId="{E26EC0DB-87C4-A741-90DB-3DF06CA276FC}" srcOrd="1" destOrd="0" presId="urn:microsoft.com/office/officeart/2016/7/layout/LinearBlockProcessNumbered"/>
    <dgm:cxn modelId="{AF36E46D-3392-3344-923D-CFB528B3306A}" type="presParOf" srcId="{20D2A325-1104-934D-8DC9-D56D9F8B6B2D}" destId="{5C911119-4625-154C-80FF-4E150E63C4BA}" srcOrd="2" destOrd="0" presId="urn:microsoft.com/office/officeart/2016/7/layout/LinearBlockProcessNumbered"/>
    <dgm:cxn modelId="{0019BD3A-F517-E54D-A264-6505981890BD}" type="presParOf" srcId="{D9BE91F4-0AE5-B140-9798-B526227C068D}" destId="{AC0EEE7C-4336-394D-BA95-360CA69972A1}" srcOrd="1" destOrd="0" presId="urn:microsoft.com/office/officeart/2016/7/layout/LinearBlockProcessNumbered"/>
    <dgm:cxn modelId="{6871CE62-1FD5-2940-A005-14BADADA28C2}" type="presParOf" srcId="{D9BE91F4-0AE5-B140-9798-B526227C068D}" destId="{8499A3B5-CFDF-4744-B161-0F460F966C20}" srcOrd="2" destOrd="0" presId="urn:microsoft.com/office/officeart/2016/7/layout/LinearBlockProcessNumbered"/>
    <dgm:cxn modelId="{05197274-5E5B-A441-8F7A-FC4B70A1B628}" type="presParOf" srcId="{8499A3B5-CFDF-4744-B161-0F460F966C20}" destId="{4151CE53-0925-8446-987E-7D6D9F7E41C1}" srcOrd="0" destOrd="0" presId="urn:microsoft.com/office/officeart/2016/7/layout/LinearBlockProcessNumbered"/>
    <dgm:cxn modelId="{B06273DD-5D3F-F74A-83CE-2831969F3DCA}" type="presParOf" srcId="{8499A3B5-CFDF-4744-B161-0F460F966C20}" destId="{E2E77478-3CD8-0040-8C50-22BFB8349B08}" srcOrd="1" destOrd="0" presId="urn:microsoft.com/office/officeart/2016/7/layout/LinearBlockProcessNumbered"/>
    <dgm:cxn modelId="{1BE55DD0-91C5-6E4A-9335-D9A3EF057429}" type="presParOf" srcId="{8499A3B5-CFDF-4744-B161-0F460F966C20}" destId="{B86A4AF7-87E3-4B4F-915F-B5EBB16099E4}" srcOrd="2" destOrd="0" presId="urn:microsoft.com/office/officeart/2016/7/layout/LinearBlockProcessNumbered"/>
    <dgm:cxn modelId="{E04106B9-EC94-224A-865C-C0F83EA625D4}" type="presParOf" srcId="{D9BE91F4-0AE5-B140-9798-B526227C068D}" destId="{7E96F16C-71B9-A949-9C5F-5F0CA13B4FE1}" srcOrd="3" destOrd="0" presId="urn:microsoft.com/office/officeart/2016/7/layout/LinearBlockProcessNumbered"/>
    <dgm:cxn modelId="{E04559FF-D465-D643-B98F-943B121AD811}" type="presParOf" srcId="{D9BE91F4-0AE5-B140-9798-B526227C068D}" destId="{FFAF4233-7AF4-8D4F-B753-121211F1408D}" srcOrd="4" destOrd="0" presId="urn:microsoft.com/office/officeart/2016/7/layout/LinearBlockProcessNumbered"/>
    <dgm:cxn modelId="{5FEFE45E-4CB5-7245-9F71-5FC5223064CB}" type="presParOf" srcId="{FFAF4233-7AF4-8D4F-B753-121211F1408D}" destId="{A6B78A31-6B5F-C149-8F73-515AAF113E7F}" srcOrd="0" destOrd="0" presId="urn:microsoft.com/office/officeart/2016/7/layout/LinearBlockProcessNumbered"/>
    <dgm:cxn modelId="{273F3E08-AD09-574E-B086-A8151D04EF75}" type="presParOf" srcId="{FFAF4233-7AF4-8D4F-B753-121211F1408D}" destId="{F259C3BF-A597-4845-8205-62C856D9306C}" srcOrd="1" destOrd="0" presId="urn:microsoft.com/office/officeart/2016/7/layout/LinearBlockProcessNumbered"/>
    <dgm:cxn modelId="{9A64BE06-BD93-8346-A1FC-CFA8D8EAD4FB}" type="presParOf" srcId="{FFAF4233-7AF4-8D4F-B753-121211F1408D}" destId="{0F1BBA6B-16EA-3C40-95A1-18B2221B9927}" srcOrd="2" destOrd="0" presId="urn:microsoft.com/office/officeart/2016/7/layout/LinearBlockProcessNumbered"/>
    <dgm:cxn modelId="{0A94CDCB-7CBB-AD40-B3D8-1A5179CF18C8}" type="presParOf" srcId="{D9BE91F4-0AE5-B140-9798-B526227C068D}" destId="{9F95C349-2D51-FB46-A2E8-46D658DE2357}" srcOrd="5" destOrd="0" presId="urn:microsoft.com/office/officeart/2016/7/layout/LinearBlockProcessNumbered"/>
    <dgm:cxn modelId="{783AE4C8-8D2A-974D-B843-12F2C351A4D0}" type="presParOf" srcId="{D9BE91F4-0AE5-B140-9798-B526227C068D}" destId="{5745F64B-4AF9-EA4E-B838-336BF4E871D1}" srcOrd="6" destOrd="0" presId="urn:microsoft.com/office/officeart/2016/7/layout/LinearBlockProcessNumbered"/>
    <dgm:cxn modelId="{A3C46418-F177-F443-B530-967BF2A18FD4}" type="presParOf" srcId="{5745F64B-4AF9-EA4E-B838-336BF4E871D1}" destId="{7FBBE546-A789-C64E-A8ED-4378BF87B3A2}" srcOrd="0" destOrd="0" presId="urn:microsoft.com/office/officeart/2016/7/layout/LinearBlockProcessNumbered"/>
    <dgm:cxn modelId="{627D9FE5-72D6-054D-84BB-83D32FD0541A}" type="presParOf" srcId="{5745F64B-4AF9-EA4E-B838-336BF4E871D1}" destId="{DCC2DBBB-266C-6648-BB89-0086DCB65A03}" srcOrd="1" destOrd="0" presId="urn:microsoft.com/office/officeart/2016/7/layout/LinearBlockProcessNumbered"/>
    <dgm:cxn modelId="{9E22FFD0-5A62-7B48-A579-835243D845A7}" type="presParOf" srcId="{5745F64B-4AF9-EA4E-B838-336BF4E871D1}" destId="{490E3DFE-AF40-6345-BF2F-CC40AD2EA8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97F3176-E93C-4CDC-B17C-8B689144AED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C018825-6BAE-4421-A8CF-A426444939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Affiner</a:t>
          </a:r>
          <a:r>
            <a:rPr lang="en-US" dirty="0"/>
            <a:t> la performance techniques (</a:t>
          </a:r>
          <a:r>
            <a:rPr lang="en-US" dirty="0" err="1"/>
            <a:t>reglages</a:t>
          </a:r>
          <a:r>
            <a:rPr lang="en-US" dirty="0"/>
            <a:t> des </a:t>
          </a:r>
          <a:r>
            <a:rPr lang="en-US" dirty="0" err="1"/>
            <a:t>paramètres</a:t>
          </a:r>
          <a:r>
            <a:rPr lang="en-US" dirty="0"/>
            <a:t> </a:t>
          </a:r>
          <a:r>
            <a:rPr lang="en-US" dirty="0" err="1"/>
            <a:t>d’algorithme</a:t>
          </a:r>
          <a:r>
            <a:rPr lang="en-US" dirty="0"/>
            <a:t>)</a:t>
          </a:r>
        </a:p>
      </dgm:t>
    </dgm:pt>
    <dgm:pt modelId="{089B483B-D0E2-4BBD-B0EC-080E7CBFC442}" type="parTrans" cxnId="{F43195C0-BDAD-49A2-9E7C-571A8EFCD01E}">
      <dgm:prSet/>
      <dgm:spPr/>
      <dgm:t>
        <a:bodyPr/>
        <a:lstStyle/>
        <a:p>
          <a:endParaRPr lang="en-US"/>
        </a:p>
      </dgm:t>
    </dgm:pt>
    <dgm:pt modelId="{7B0D3D42-1318-48B9-871C-C72D0C311B0B}" type="sibTrans" cxnId="{F43195C0-BDAD-49A2-9E7C-571A8EFCD01E}">
      <dgm:prSet/>
      <dgm:spPr/>
      <dgm:t>
        <a:bodyPr/>
        <a:lstStyle/>
        <a:p>
          <a:endParaRPr lang="en-US"/>
        </a:p>
      </dgm:t>
    </dgm:pt>
    <dgm:pt modelId="{8546AEB4-E68F-4C08-837E-EEF0EC11CA3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 err="1"/>
            <a:t>Créer</a:t>
          </a:r>
          <a:r>
            <a:rPr lang="en-US" dirty="0"/>
            <a:t> des </a:t>
          </a:r>
          <a:r>
            <a:rPr lang="en-US" dirty="0" err="1"/>
            <a:t>indicateurs</a:t>
          </a:r>
          <a:r>
            <a:rPr lang="en-US" dirty="0"/>
            <a:t> BIO </a:t>
          </a:r>
          <a:br>
            <a:rPr lang="en-US" dirty="0"/>
          </a:br>
          <a:r>
            <a:rPr lang="en-US" dirty="0"/>
            <a:t>(</a:t>
          </a:r>
          <a:r>
            <a:rPr lang="en-US" dirty="0" err="1"/>
            <a:t>Mesurer</a:t>
          </a:r>
          <a:r>
            <a:rPr lang="en-US" dirty="0"/>
            <a:t> la </a:t>
          </a:r>
          <a:r>
            <a:rPr lang="en-US" dirty="0" err="1"/>
            <a:t>partie</a:t>
          </a:r>
          <a:r>
            <a:rPr lang="en-US" dirty="0"/>
            <a:t> BIO des </a:t>
          </a:r>
          <a:r>
            <a:rPr lang="en-US" dirty="0" err="1"/>
            <a:t>achats</a:t>
          </a:r>
          <a:r>
            <a:rPr lang="en-US" dirty="0"/>
            <a:t>)</a:t>
          </a:r>
        </a:p>
      </dgm:t>
    </dgm:pt>
    <dgm:pt modelId="{CF8F521A-E4AC-4CB7-BBBF-A0EE93314A9E}" type="parTrans" cxnId="{DCF747BA-8B4F-4A4B-BD84-51D70E9CBBC5}">
      <dgm:prSet/>
      <dgm:spPr/>
      <dgm:t>
        <a:bodyPr/>
        <a:lstStyle/>
        <a:p>
          <a:endParaRPr lang="en-US"/>
        </a:p>
      </dgm:t>
    </dgm:pt>
    <dgm:pt modelId="{4D78A563-521A-4C91-BC3D-976B24A3C7BB}" type="sibTrans" cxnId="{DCF747BA-8B4F-4A4B-BD84-51D70E9CBBC5}">
      <dgm:prSet/>
      <dgm:spPr/>
      <dgm:t>
        <a:bodyPr/>
        <a:lstStyle/>
        <a:p>
          <a:endParaRPr lang="en-US"/>
        </a:p>
      </dgm:t>
    </dgm:pt>
    <dgm:pt modelId="{272BD833-A084-4834-84F5-A6FBFE4E9243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Varier l’inclusion et exclusion des valeurs aberrantes </a:t>
          </a:r>
          <a:endParaRPr lang="en-US" dirty="0"/>
        </a:p>
      </dgm:t>
    </dgm:pt>
    <dgm:pt modelId="{EFC2348F-72D3-466B-A1E1-6B516DEF2EB5}" type="parTrans" cxnId="{CBE41BFF-3E25-4846-948C-4B2529E39BE7}">
      <dgm:prSet/>
      <dgm:spPr/>
      <dgm:t>
        <a:bodyPr/>
        <a:lstStyle/>
        <a:p>
          <a:endParaRPr lang="en-US"/>
        </a:p>
      </dgm:t>
    </dgm:pt>
    <dgm:pt modelId="{290FFF68-D3F1-4B1C-9470-D0F76D43CA53}" type="sibTrans" cxnId="{CBE41BFF-3E25-4846-948C-4B2529E39BE7}">
      <dgm:prSet/>
      <dgm:spPr/>
      <dgm:t>
        <a:bodyPr/>
        <a:lstStyle/>
        <a:p>
          <a:endParaRPr lang="en-US"/>
        </a:p>
      </dgm:t>
    </dgm:pt>
    <dgm:pt modelId="{5F15762F-87E4-4DAD-9691-15BE7F50DC2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 err="1"/>
            <a:t>Varier</a:t>
          </a:r>
          <a:r>
            <a:rPr lang="de-DE" dirty="0"/>
            <a:t> </a:t>
          </a:r>
          <a:r>
            <a:rPr lang="de-DE" dirty="0" err="1"/>
            <a:t>les</a:t>
          </a:r>
          <a:r>
            <a:rPr lang="de-DE" dirty="0"/>
            <a:t> variables </a:t>
          </a:r>
          <a:r>
            <a:rPr lang="de-DE" dirty="0" err="1"/>
            <a:t>inclus</a:t>
          </a:r>
          <a:r>
            <a:rPr lang="de-DE" dirty="0"/>
            <a:t> </a:t>
          </a:r>
          <a:r>
            <a:rPr lang="de-DE" dirty="0" err="1"/>
            <a:t>dans</a:t>
          </a:r>
          <a:r>
            <a:rPr lang="de-DE" dirty="0"/>
            <a:t> </a:t>
          </a:r>
          <a:r>
            <a:rPr lang="de-DE" dirty="0" err="1"/>
            <a:t>l‘analyse</a:t>
          </a:r>
          <a:r>
            <a:rPr lang="de-DE" dirty="0"/>
            <a:t> (</a:t>
          </a:r>
          <a:r>
            <a:rPr lang="fr-FR" dirty="0"/>
            <a:t>temps en tant que client</a:t>
          </a:r>
          <a:r>
            <a:rPr lang="de-DE" dirty="0"/>
            <a:t>)</a:t>
          </a:r>
          <a:endParaRPr lang="en-US" dirty="0"/>
        </a:p>
      </dgm:t>
    </dgm:pt>
    <dgm:pt modelId="{6D22EE0B-2C57-4E7B-A002-08DEC0BFE201}" type="parTrans" cxnId="{1CD551BB-B2E0-46E7-819B-D9A5BCA38037}">
      <dgm:prSet/>
      <dgm:spPr/>
      <dgm:t>
        <a:bodyPr/>
        <a:lstStyle/>
        <a:p>
          <a:endParaRPr lang="en-US"/>
        </a:p>
      </dgm:t>
    </dgm:pt>
    <dgm:pt modelId="{1E01AF52-6A74-4E00-A37C-9529FE33CECE}" type="sibTrans" cxnId="{1CD551BB-B2E0-46E7-819B-D9A5BCA38037}">
      <dgm:prSet/>
      <dgm:spPr/>
      <dgm:t>
        <a:bodyPr/>
        <a:lstStyle/>
        <a:p>
          <a:endParaRPr lang="en-US"/>
        </a:p>
      </dgm:t>
    </dgm:pt>
    <dgm:pt modelId="{8EF53AC7-8C6C-460D-AA7C-D32806A93179}" type="pres">
      <dgm:prSet presAssocID="{E97F3176-E93C-4CDC-B17C-8B689144AED8}" presName="root" presStyleCnt="0">
        <dgm:presLayoutVars>
          <dgm:dir/>
          <dgm:resizeHandles val="exact"/>
        </dgm:presLayoutVars>
      </dgm:prSet>
      <dgm:spPr/>
    </dgm:pt>
    <dgm:pt modelId="{F697E02D-4EBF-4F83-B8BD-612DA3DD28B6}" type="pres">
      <dgm:prSet presAssocID="{0C018825-6BAE-4421-A8CF-A426444939B5}" presName="compNode" presStyleCnt="0"/>
      <dgm:spPr/>
    </dgm:pt>
    <dgm:pt modelId="{0A4ED813-6827-48C6-8EEC-B7784574C640}" type="pres">
      <dgm:prSet presAssocID="{0C018825-6BAE-4421-A8CF-A426444939B5}" presName="bgRect" presStyleLbl="bgShp" presStyleIdx="0" presStyleCnt="4"/>
      <dgm:spPr/>
    </dgm:pt>
    <dgm:pt modelId="{5C9C1A56-ACF3-4931-8216-5C3960ADA607}" type="pres">
      <dgm:prSet presAssocID="{0C018825-6BAE-4421-A8CF-A426444939B5}" presName="iconRect" presStyleLbl="node1" presStyleIdx="0" presStyleCnt="4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519C3819-358D-479F-985A-CB852A56F9F2}" type="pres">
      <dgm:prSet presAssocID="{0C018825-6BAE-4421-A8CF-A426444939B5}" presName="spaceRect" presStyleCnt="0"/>
      <dgm:spPr/>
    </dgm:pt>
    <dgm:pt modelId="{E944B73E-F1AF-4D71-8157-F2A4B18A33C2}" type="pres">
      <dgm:prSet presAssocID="{0C018825-6BAE-4421-A8CF-A426444939B5}" presName="parTx" presStyleLbl="revTx" presStyleIdx="0" presStyleCnt="4">
        <dgm:presLayoutVars>
          <dgm:chMax val="0"/>
          <dgm:chPref val="0"/>
        </dgm:presLayoutVars>
      </dgm:prSet>
      <dgm:spPr/>
    </dgm:pt>
    <dgm:pt modelId="{98F7B35B-1BFC-412E-B9A3-0046DCD8FFE7}" type="pres">
      <dgm:prSet presAssocID="{7B0D3D42-1318-48B9-871C-C72D0C311B0B}" presName="sibTrans" presStyleCnt="0"/>
      <dgm:spPr/>
    </dgm:pt>
    <dgm:pt modelId="{54990D12-15BB-479A-AC5E-384F61CFD1B1}" type="pres">
      <dgm:prSet presAssocID="{8546AEB4-E68F-4C08-837E-EEF0EC11CA35}" presName="compNode" presStyleCnt="0"/>
      <dgm:spPr/>
    </dgm:pt>
    <dgm:pt modelId="{B8F39C8F-9AA2-47B1-8378-728677425462}" type="pres">
      <dgm:prSet presAssocID="{8546AEB4-E68F-4C08-837E-EEF0EC11CA35}" presName="bgRect" presStyleLbl="bgShp" presStyleIdx="1" presStyleCnt="4"/>
      <dgm:spPr/>
    </dgm:pt>
    <dgm:pt modelId="{F5F3D8CD-9AA6-4D14-A85F-3B3DA1CC2B53}" type="pres">
      <dgm:prSet presAssocID="{8546AEB4-E68F-4C08-837E-EEF0EC11CA3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nte"/>
        </a:ext>
      </dgm:extLst>
    </dgm:pt>
    <dgm:pt modelId="{D5985468-6C4E-4CED-9CE1-510A4C74E53C}" type="pres">
      <dgm:prSet presAssocID="{8546AEB4-E68F-4C08-837E-EEF0EC11CA35}" presName="spaceRect" presStyleCnt="0"/>
      <dgm:spPr/>
    </dgm:pt>
    <dgm:pt modelId="{48D1652B-917E-488D-B4E9-3C66BA4AD0C5}" type="pres">
      <dgm:prSet presAssocID="{8546AEB4-E68F-4C08-837E-EEF0EC11CA35}" presName="parTx" presStyleLbl="revTx" presStyleIdx="1" presStyleCnt="4">
        <dgm:presLayoutVars>
          <dgm:chMax val="0"/>
          <dgm:chPref val="0"/>
        </dgm:presLayoutVars>
      </dgm:prSet>
      <dgm:spPr/>
    </dgm:pt>
    <dgm:pt modelId="{A4AF2DFD-3515-4EB1-ABC7-3F431F859D0E}" type="pres">
      <dgm:prSet presAssocID="{4D78A563-521A-4C91-BC3D-976B24A3C7BB}" presName="sibTrans" presStyleCnt="0"/>
      <dgm:spPr/>
    </dgm:pt>
    <dgm:pt modelId="{774FF5DE-5D1D-4C0D-9366-1F5D6A351D6A}" type="pres">
      <dgm:prSet presAssocID="{272BD833-A084-4834-84F5-A6FBFE4E9243}" presName="compNode" presStyleCnt="0"/>
      <dgm:spPr/>
    </dgm:pt>
    <dgm:pt modelId="{3EB1D08F-7090-4A0D-85AE-8A501B5CE7EF}" type="pres">
      <dgm:prSet presAssocID="{272BD833-A084-4834-84F5-A6FBFE4E9243}" presName="bgRect" presStyleLbl="bgShp" presStyleIdx="2" presStyleCnt="4"/>
      <dgm:spPr/>
    </dgm:pt>
    <dgm:pt modelId="{9689CC1F-9A27-4512-82B7-109973AD5DE6}" type="pres">
      <dgm:prSet presAssocID="{272BD833-A084-4834-84F5-A6FBFE4E924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che"/>
        </a:ext>
      </dgm:extLst>
    </dgm:pt>
    <dgm:pt modelId="{4C8774C5-E06E-4D29-A19B-B4A56B83B561}" type="pres">
      <dgm:prSet presAssocID="{272BD833-A084-4834-84F5-A6FBFE4E9243}" presName="spaceRect" presStyleCnt="0"/>
      <dgm:spPr/>
    </dgm:pt>
    <dgm:pt modelId="{A4484F00-2484-4962-8859-CAE1DC78F1E9}" type="pres">
      <dgm:prSet presAssocID="{272BD833-A084-4834-84F5-A6FBFE4E9243}" presName="parTx" presStyleLbl="revTx" presStyleIdx="2" presStyleCnt="4">
        <dgm:presLayoutVars>
          <dgm:chMax val="0"/>
          <dgm:chPref val="0"/>
        </dgm:presLayoutVars>
      </dgm:prSet>
      <dgm:spPr/>
    </dgm:pt>
    <dgm:pt modelId="{805F93FF-759A-436C-9E80-0978A7432C56}" type="pres">
      <dgm:prSet presAssocID="{290FFF68-D3F1-4B1C-9470-D0F76D43CA53}" presName="sibTrans" presStyleCnt="0"/>
      <dgm:spPr/>
    </dgm:pt>
    <dgm:pt modelId="{33C62955-2DBA-46B3-B9B7-825A250723EB}" type="pres">
      <dgm:prSet presAssocID="{5F15762F-87E4-4DAD-9691-15BE7F50DC25}" presName="compNode" presStyleCnt="0"/>
      <dgm:spPr/>
    </dgm:pt>
    <dgm:pt modelId="{BBF20249-E778-45E0-A390-81099706EA8F}" type="pres">
      <dgm:prSet presAssocID="{5F15762F-87E4-4DAD-9691-15BE7F50DC25}" presName="bgRect" presStyleLbl="bgShp" presStyleIdx="3" presStyleCnt="4"/>
      <dgm:spPr/>
    </dgm:pt>
    <dgm:pt modelId="{DC033916-537A-4724-9669-004727CA8CD7}" type="pres">
      <dgm:prSet presAssocID="{5F15762F-87E4-4DAD-9691-15BE7F50DC25}" presName="iconRect" presStyleLbl="node1" presStyleIdx="3" presStyleCnt="4"/>
      <dgm:spPr>
        <a:blipFill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1387D6B0-E992-426B-9A5D-504CA783FE23}" type="pres">
      <dgm:prSet presAssocID="{5F15762F-87E4-4DAD-9691-15BE7F50DC25}" presName="spaceRect" presStyleCnt="0"/>
      <dgm:spPr/>
    </dgm:pt>
    <dgm:pt modelId="{BFC541C3-4DCA-4986-BF5E-962639D07DAB}" type="pres">
      <dgm:prSet presAssocID="{5F15762F-87E4-4DAD-9691-15BE7F50DC2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D824D-E1EA-4CE7-B1DA-93D59573E530}" type="presOf" srcId="{5F15762F-87E4-4DAD-9691-15BE7F50DC25}" destId="{BFC541C3-4DCA-4986-BF5E-962639D07DAB}" srcOrd="0" destOrd="0" presId="urn:microsoft.com/office/officeart/2018/2/layout/IconVerticalSolidList"/>
    <dgm:cxn modelId="{DCF747BA-8B4F-4A4B-BD84-51D70E9CBBC5}" srcId="{E97F3176-E93C-4CDC-B17C-8B689144AED8}" destId="{8546AEB4-E68F-4C08-837E-EEF0EC11CA35}" srcOrd="1" destOrd="0" parTransId="{CF8F521A-E4AC-4CB7-BBBF-A0EE93314A9E}" sibTransId="{4D78A563-521A-4C91-BC3D-976B24A3C7BB}"/>
    <dgm:cxn modelId="{1CD551BB-B2E0-46E7-819B-D9A5BCA38037}" srcId="{E97F3176-E93C-4CDC-B17C-8B689144AED8}" destId="{5F15762F-87E4-4DAD-9691-15BE7F50DC25}" srcOrd="3" destOrd="0" parTransId="{6D22EE0B-2C57-4E7B-A002-08DEC0BFE201}" sibTransId="{1E01AF52-6A74-4E00-A37C-9529FE33CECE}"/>
    <dgm:cxn modelId="{F43195C0-BDAD-49A2-9E7C-571A8EFCD01E}" srcId="{E97F3176-E93C-4CDC-B17C-8B689144AED8}" destId="{0C018825-6BAE-4421-A8CF-A426444939B5}" srcOrd="0" destOrd="0" parTransId="{089B483B-D0E2-4BBD-B0EC-080E7CBFC442}" sibTransId="{7B0D3D42-1318-48B9-871C-C72D0C311B0B}"/>
    <dgm:cxn modelId="{92AA8DC6-3F73-4428-AEAA-5976DE0B0046}" type="presOf" srcId="{272BD833-A084-4834-84F5-A6FBFE4E9243}" destId="{A4484F00-2484-4962-8859-CAE1DC78F1E9}" srcOrd="0" destOrd="0" presId="urn:microsoft.com/office/officeart/2018/2/layout/IconVerticalSolidList"/>
    <dgm:cxn modelId="{8A605ACD-CBBC-4F33-8BFA-844F63F1CACC}" type="presOf" srcId="{0C018825-6BAE-4421-A8CF-A426444939B5}" destId="{E944B73E-F1AF-4D71-8157-F2A4B18A33C2}" srcOrd="0" destOrd="0" presId="urn:microsoft.com/office/officeart/2018/2/layout/IconVerticalSolidList"/>
    <dgm:cxn modelId="{A05C24E1-B93D-4A9F-8BBE-B46AD5D2522B}" type="presOf" srcId="{8546AEB4-E68F-4C08-837E-EEF0EC11CA35}" destId="{48D1652B-917E-488D-B4E9-3C66BA4AD0C5}" srcOrd="0" destOrd="0" presId="urn:microsoft.com/office/officeart/2018/2/layout/IconVerticalSolidList"/>
    <dgm:cxn modelId="{B11655E1-5256-4810-9ED7-8250F241C6D6}" type="presOf" srcId="{E97F3176-E93C-4CDC-B17C-8B689144AED8}" destId="{8EF53AC7-8C6C-460D-AA7C-D32806A93179}" srcOrd="0" destOrd="0" presId="urn:microsoft.com/office/officeart/2018/2/layout/IconVerticalSolidList"/>
    <dgm:cxn modelId="{CBE41BFF-3E25-4846-948C-4B2529E39BE7}" srcId="{E97F3176-E93C-4CDC-B17C-8B689144AED8}" destId="{272BD833-A084-4834-84F5-A6FBFE4E9243}" srcOrd="2" destOrd="0" parTransId="{EFC2348F-72D3-466B-A1E1-6B516DEF2EB5}" sibTransId="{290FFF68-D3F1-4B1C-9470-D0F76D43CA53}"/>
    <dgm:cxn modelId="{36A780D0-94D1-4B79-85BF-43B860099A93}" type="presParOf" srcId="{8EF53AC7-8C6C-460D-AA7C-D32806A93179}" destId="{F697E02D-4EBF-4F83-B8BD-612DA3DD28B6}" srcOrd="0" destOrd="0" presId="urn:microsoft.com/office/officeart/2018/2/layout/IconVerticalSolidList"/>
    <dgm:cxn modelId="{D687EA44-AA17-4D26-9069-B7C079551F51}" type="presParOf" srcId="{F697E02D-4EBF-4F83-B8BD-612DA3DD28B6}" destId="{0A4ED813-6827-48C6-8EEC-B7784574C640}" srcOrd="0" destOrd="0" presId="urn:microsoft.com/office/officeart/2018/2/layout/IconVerticalSolidList"/>
    <dgm:cxn modelId="{EAE0574E-1665-4CB9-B11A-4C8FFC47F5C0}" type="presParOf" srcId="{F697E02D-4EBF-4F83-B8BD-612DA3DD28B6}" destId="{5C9C1A56-ACF3-4931-8216-5C3960ADA607}" srcOrd="1" destOrd="0" presId="urn:microsoft.com/office/officeart/2018/2/layout/IconVerticalSolidList"/>
    <dgm:cxn modelId="{A5C398D9-1010-46D2-BE94-FFFFDCB75834}" type="presParOf" srcId="{F697E02D-4EBF-4F83-B8BD-612DA3DD28B6}" destId="{519C3819-358D-479F-985A-CB852A56F9F2}" srcOrd="2" destOrd="0" presId="urn:microsoft.com/office/officeart/2018/2/layout/IconVerticalSolidList"/>
    <dgm:cxn modelId="{28421245-C4FE-4885-B6CE-E0CBF0193CD6}" type="presParOf" srcId="{F697E02D-4EBF-4F83-B8BD-612DA3DD28B6}" destId="{E944B73E-F1AF-4D71-8157-F2A4B18A33C2}" srcOrd="3" destOrd="0" presId="urn:microsoft.com/office/officeart/2018/2/layout/IconVerticalSolidList"/>
    <dgm:cxn modelId="{697B9F76-212E-4617-AE0F-9622C45DE5D6}" type="presParOf" srcId="{8EF53AC7-8C6C-460D-AA7C-D32806A93179}" destId="{98F7B35B-1BFC-412E-B9A3-0046DCD8FFE7}" srcOrd="1" destOrd="0" presId="urn:microsoft.com/office/officeart/2018/2/layout/IconVerticalSolidList"/>
    <dgm:cxn modelId="{B9ACFF4B-C1BA-4472-A0C3-C6D110134604}" type="presParOf" srcId="{8EF53AC7-8C6C-460D-AA7C-D32806A93179}" destId="{54990D12-15BB-479A-AC5E-384F61CFD1B1}" srcOrd="2" destOrd="0" presId="urn:microsoft.com/office/officeart/2018/2/layout/IconVerticalSolidList"/>
    <dgm:cxn modelId="{7E31A20B-CF99-47B2-8974-01883DD16B37}" type="presParOf" srcId="{54990D12-15BB-479A-AC5E-384F61CFD1B1}" destId="{B8F39C8F-9AA2-47B1-8378-728677425462}" srcOrd="0" destOrd="0" presId="urn:microsoft.com/office/officeart/2018/2/layout/IconVerticalSolidList"/>
    <dgm:cxn modelId="{D6718EDC-DDE6-44B2-9F4B-A84F073AA198}" type="presParOf" srcId="{54990D12-15BB-479A-AC5E-384F61CFD1B1}" destId="{F5F3D8CD-9AA6-4D14-A85F-3B3DA1CC2B53}" srcOrd="1" destOrd="0" presId="urn:microsoft.com/office/officeart/2018/2/layout/IconVerticalSolidList"/>
    <dgm:cxn modelId="{8BE200E1-19F6-45A9-AB5A-55F18B97AEE8}" type="presParOf" srcId="{54990D12-15BB-479A-AC5E-384F61CFD1B1}" destId="{D5985468-6C4E-4CED-9CE1-510A4C74E53C}" srcOrd="2" destOrd="0" presId="urn:microsoft.com/office/officeart/2018/2/layout/IconVerticalSolidList"/>
    <dgm:cxn modelId="{8E8F95BC-2401-4FA7-943E-EB3033464568}" type="presParOf" srcId="{54990D12-15BB-479A-AC5E-384F61CFD1B1}" destId="{48D1652B-917E-488D-B4E9-3C66BA4AD0C5}" srcOrd="3" destOrd="0" presId="urn:microsoft.com/office/officeart/2018/2/layout/IconVerticalSolidList"/>
    <dgm:cxn modelId="{CB9A4F42-3DA1-4B5F-B587-AB30F9E1FA75}" type="presParOf" srcId="{8EF53AC7-8C6C-460D-AA7C-D32806A93179}" destId="{A4AF2DFD-3515-4EB1-ABC7-3F431F859D0E}" srcOrd="3" destOrd="0" presId="urn:microsoft.com/office/officeart/2018/2/layout/IconVerticalSolidList"/>
    <dgm:cxn modelId="{4781B784-0958-4F5A-A488-4B6C67535F02}" type="presParOf" srcId="{8EF53AC7-8C6C-460D-AA7C-D32806A93179}" destId="{774FF5DE-5D1D-4C0D-9366-1F5D6A351D6A}" srcOrd="4" destOrd="0" presId="urn:microsoft.com/office/officeart/2018/2/layout/IconVerticalSolidList"/>
    <dgm:cxn modelId="{B664BF54-0ACA-43A6-8117-F2BB2BB11DEE}" type="presParOf" srcId="{774FF5DE-5D1D-4C0D-9366-1F5D6A351D6A}" destId="{3EB1D08F-7090-4A0D-85AE-8A501B5CE7EF}" srcOrd="0" destOrd="0" presId="urn:microsoft.com/office/officeart/2018/2/layout/IconVerticalSolidList"/>
    <dgm:cxn modelId="{1DCA74E6-0E03-460C-82AA-F2B9F39FC2EC}" type="presParOf" srcId="{774FF5DE-5D1D-4C0D-9366-1F5D6A351D6A}" destId="{9689CC1F-9A27-4512-82B7-109973AD5DE6}" srcOrd="1" destOrd="0" presId="urn:microsoft.com/office/officeart/2018/2/layout/IconVerticalSolidList"/>
    <dgm:cxn modelId="{EF8C9407-8A33-49C7-B339-F4B3CD4C4742}" type="presParOf" srcId="{774FF5DE-5D1D-4C0D-9366-1F5D6A351D6A}" destId="{4C8774C5-E06E-4D29-A19B-B4A56B83B561}" srcOrd="2" destOrd="0" presId="urn:microsoft.com/office/officeart/2018/2/layout/IconVerticalSolidList"/>
    <dgm:cxn modelId="{6AE4B829-1810-4B18-B658-568DD048AC82}" type="presParOf" srcId="{774FF5DE-5D1D-4C0D-9366-1F5D6A351D6A}" destId="{A4484F00-2484-4962-8859-CAE1DC78F1E9}" srcOrd="3" destOrd="0" presId="urn:microsoft.com/office/officeart/2018/2/layout/IconVerticalSolidList"/>
    <dgm:cxn modelId="{81187664-35DB-4825-B3B8-613E9BF6DBCF}" type="presParOf" srcId="{8EF53AC7-8C6C-460D-AA7C-D32806A93179}" destId="{805F93FF-759A-436C-9E80-0978A7432C56}" srcOrd="5" destOrd="0" presId="urn:microsoft.com/office/officeart/2018/2/layout/IconVerticalSolidList"/>
    <dgm:cxn modelId="{9975987B-4931-4F7D-9C33-DCA7C5EC6347}" type="presParOf" srcId="{8EF53AC7-8C6C-460D-AA7C-D32806A93179}" destId="{33C62955-2DBA-46B3-B9B7-825A250723EB}" srcOrd="6" destOrd="0" presId="urn:microsoft.com/office/officeart/2018/2/layout/IconVerticalSolidList"/>
    <dgm:cxn modelId="{66A1043E-41A5-4916-B58D-2454BFAC08ED}" type="presParOf" srcId="{33C62955-2DBA-46B3-B9B7-825A250723EB}" destId="{BBF20249-E778-45E0-A390-81099706EA8F}" srcOrd="0" destOrd="0" presId="urn:microsoft.com/office/officeart/2018/2/layout/IconVerticalSolidList"/>
    <dgm:cxn modelId="{E97031C1-14DA-478F-B4FC-2FDB87F3805F}" type="presParOf" srcId="{33C62955-2DBA-46B3-B9B7-825A250723EB}" destId="{DC033916-537A-4724-9669-004727CA8CD7}" srcOrd="1" destOrd="0" presId="urn:microsoft.com/office/officeart/2018/2/layout/IconVerticalSolidList"/>
    <dgm:cxn modelId="{41D24616-01E4-4151-A63F-BD1B8FEFD3DE}" type="presParOf" srcId="{33C62955-2DBA-46B3-B9B7-825A250723EB}" destId="{1387D6B0-E992-426B-9A5D-504CA783FE23}" srcOrd="2" destOrd="0" presId="urn:microsoft.com/office/officeart/2018/2/layout/IconVerticalSolidList"/>
    <dgm:cxn modelId="{B0A4930B-FB4A-4CB2-BD73-FFA0CE4B9FBA}" type="presParOf" srcId="{33C62955-2DBA-46B3-B9B7-825A250723EB}" destId="{BFC541C3-4DCA-4986-BF5E-962639D07DA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9E327-1399-45AE-8D18-6DFC23159B49}">
      <dsp:nvSpPr>
        <dsp:cNvPr id="0" name=""/>
        <dsp:cNvSpPr/>
      </dsp:nvSpPr>
      <dsp:spPr>
        <a:xfrm>
          <a:off x="5399" y="109045"/>
          <a:ext cx="2069775" cy="61646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Les</a:t>
          </a:r>
          <a:r>
            <a:rPr lang="de-DE" sz="1700" kern="1200" dirty="0"/>
            <a:t> </a:t>
          </a:r>
          <a:r>
            <a:rPr lang="de-DE" sz="1700" kern="1200" dirty="0" err="1"/>
            <a:t>acheteurs</a:t>
          </a:r>
          <a:r>
            <a:rPr lang="de-DE" sz="1700" kern="1200" dirty="0"/>
            <a:t> de </a:t>
          </a:r>
          <a:r>
            <a:rPr lang="de-DE" sz="1700" kern="1200" dirty="0" err="1"/>
            <a:t>machines</a:t>
          </a:r>
          <a:endParaRPr lang="fr-FR" sz="1700" kern="1200" dirty="0"/>
        </a:p>
      </dsp:txBody>
      <dsp:txXfrm>
        <a:off x="5399" y="109045"/>
        <a:ext cx="2069775" cy="616466"/>
      </dsp:txXfrm>
    </dsp:sp>
    <dsp:sp modelId="{96DA7B96-E1F0-4622-BFB7-3C1CEFBBB877}">
      <dsp:nvSpPr>
        <dsp:cNvPr id="0" name=""/>
        <dsp:cNvSpPr/>
      </dsp:nvSpPr>
      <dsp:spPr>
        <a:xfrm>
          <a:off x="5399" y="725511"/>
          <a:ext cx="2069775" cy="394319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Achète 6 fois plus de machines que la moyenne, mais que un tiers de Capsules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Font moins de commandes en moyenne</a:t>
          </a:r>
        </a:p>
      </dsp:txBody>
      <dsp:txXfrm>
        <a:off x="5399" y="725511"/>
        <a:ext cx="2069775" cy="3943192"/>
      </dsp:txXfrm>
    </dsp:sp>
    <dsp:sp modelId="{3E313586-7797-49EA-9DF6-48746D38087F}">
      <dsp:nvSpPr>
        <dsp:cNvPr id="0" name=""/>
        <dsp:cNvSpPr/>
      </dsp:nvSpPr>
      <dsp:spPr>
        <a:xfrm>
          <a:off x="2364942" y="109045"/>
          <a:ext cx="2069775" cy="616466"/>
        </a:xfrm>
        <a:prstGeom prst="rect">
          <a:avLst/>
        </a:prstGeom>
        <a:solidFill>
          <a:schemeClr val="accent2">
            <a:hueOff val="368740"/>
            <a:satOff val="-2101"/>
            <a:lumOff val="-245"/>
            <a:alphaOff val="0"/>
          </a:schemeClr>
        </a:solidFill>
        <a:ln w="12700" cap="flat" cmpd="sng" algn="ctr">
          <a:solidFill>
            <a:schemeClr val="accent2">
              <a:hueOff val="368740"/>
              <a:satOff val="-2101"/>
              <a:lumOff val="-24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Le </a:t>
          </a:r>
          <a:r>
            <a:rPr lang="de-DE" sz="1700" kern="1200" dirty="0" err="1"/>
            <a:t>noyau</a:t>
          </a:r>
          <a:endParaRPr lang="fr-FR" sz="1700" kern="1200" dirty="0"/>
        </a:p>
      </dsp:txBody>
      <dsp:txXfrm>
        <a:off x="2364942" y="109045"/>
        <a:ext cx="2069775" cy="616466"/>
      </dsp:txXfrm>
    </dsp:sp>
    <dsp:sp modelId="{197ED85E-DA06-4C6C-980C-441F4BFBA1D9}">
      <dsp:nvSpPr>
        <dsp:cNvPr id="0" name=""/>
        <dsp:cNvSpPr/>
      </dsp:nvSpPr>
      <dsp:spPr>
        <a:xfrm>
          <a:off x="2364942" y="725511"/>
          <a:ext cx="2069775" cy="3943192"/>
        </a:xfrm>
        <a:prstGeom prst="rect">
          <a:avLst/>
        </a:prstGeom>
        <a:solidFill>
          <a:schemeClr val="accent2">
            <a:tint val="40000"/>
            <a:alpha val="90000"/>
            <a:hueOff val="422508"/>
            <a:satOff val="-1664"/>
            <a:lumOff val="-9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422508"/>
              <a:satOff val="-1664"/>
              <a:lumOff val="-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Représentent la plus grandes parties des CA totales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Achètent plus de Capsules mais moins de Machines que la moyenne</a:t>
          </a:r>
        </a:p>
      </dsp:txBody>
      <dsp:txXfrm>
        <a:off x="2364942" y="725511"/>
        <a:ext cx="2069775" cy="3943192"/>
      </dsp:txXfrm>
    </dsp:sp>
    <dsp:sp modelId="{874BCD9F-9B3B-4F95-A6F0-879F4DBFD649}">
      <dsp:nvSpPr>
        <dsp:cNvPr id="0" name=""/>
        <dsp:cNvSpPr/>
      </dsp:nvSpPr>
      <dsp:spPr>
        <a:xfrm>
          <a:off x="4724486" y="109045"/>
          <a:ext cx="2069775" cy="616466"/>
        </a:xfrm>
        <a:prstGeom prst="rect">
          <a:avLst/>
        </a:prstGeom>
        <a:solidFill>
          <a:schemeClr val="accent2">
            <a:hueOff val="737480"/>
            <a:satOff val="-4202"/>
            <a:lumOff val="-490"/>
            <a:alphaOff val="0"/>
          </a:schemeClr>
        </a:solidFill>
        <a:ln w="12700" cap="flat" cmpd="sng" algn="ctr">
          <a:solidFill>
            <a:schemeClr val="accent2">
              <a:hueOff val="737480"/>
              <a:satOff val="-4202"/>
              <a:lumOff val="-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Les</a:t>
          </a:r>
          <a:r>
            <a:rPr lang="de-DE" sz="1700" kern="1200" dirty="0"/>
            <a:t> gros </a:t>
          </a:r>
          <a:r>
            <a:rPr lang="de-DE" sz="1700" kern="1200" dirty="0" err="1"/>
            <a:t>consommateurs</a:t>
          </a:r>
          <a:endParaRPr lang="fr-FR" sz="1700" kern="1200" dirty="0"/>
        </a:p>
      </dsp:txBody>
      <dsp:txXfrm>
        <a:off x="4724486" y="109045"/>
        <a:ext cx="2069775" cy="616466"/>
      </dsp:txXfrm>
    </dsp:sp>
    <dsp:sp modelId="{166B8E12-05BC-4BF3-876E-2A2D83FB512E}">
      <dsp:nvSpPr>
        <dsp:cNvPr id="0" name=""/>
        <dsp:cNvSpPr/>
      </dsp:nvSpPr>
      <dsp:spPr>
        <a:xfrm>
          <a:off x="4724486" y="725511"/>
          <a:ext cx="2069775" cy="3943192"/>
        </a:xfrm>
        <a:prstGeom prst="rect">
          <a:avLst/>
        </a:prstGeom>
        <a:solidFill>
          <a:schemeClr val="accent2">
            <a:tint val="40000"/>
            <a:alpha val="90000"/>
            <a:hueOff val="845017"/>
            <a:satOff val="-3328"/>
            <a:lumOff val="-19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845017"/>
              <a:satOff val="-3328"/>
              <a:lumOff val="-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Ont une CA par client 4 fois plus élevé que la moyenne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Représentent 8% des clients, mais 33% des CA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Nombre de commandes par mois presque 2 fois plus élevés que la moyenne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700" kern="1200" noProof="0" dirty="0"/>
            <a:t>HORECA </a:t>
          </a:r>
          <a:r>
            <a:rPr lang="de-DE" sz="1700" kern="1200" noProof="0" dirty="0" err="1"/>
            <a:t>est</a:t>
          </a:r>
          <a:r>
            <a:rPr lang="de-DE" sz="1700" kern="1200" noProof="0" dirty="0"/>
            <a:t> </a:t>
          </a:r>
          <a:r>
            <a:rPr lang="fr-FR" sz="1700" kern="1200" noProof="0" dirty="0"/>
            <a:t>surreprésenté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fr-FR" sz="1700" kern="1200" dirty="0"/>
        </a:p>
      </dsp:txBody>
      <dsp:txXfrm>
        <a:off x="4724486" y="725511"/>
        <a:ext cx="2069775" cy="3943192"/>
      </dsp:txXfrm>
    </dsp:sp>
    <dsp:sp modelId="{D589D166-B4D4-40F8-A2C2-26D2FA7B7F82}">
      <dsp:nvSpPr>
        <dsp:cNvPr id="0" name=""/>
        <dsp:cNvSpPr/>
      </dsp:nvSpPr>
      <dsp:spPr>
        <a:xfrm>
          <a:off x="7084030" y="109045"/>
          <a:ext cx="2069775" cy="616466"/>
        </a:xfrm>
        <a:prstGeom prst="rect">
          <a:avLst/>
        </a:prstGeom>
        <a:solidFill>
          <a:schemeClr val="accent2">
            <a:hueOff val="1106221"/>
            <a:satOff val="-6303"/>
            <a:lumOff val="-735"/>
            <a:alphaOff val="0"/>
          </a:schemeClr>
        </a:solidFill>
        <a:ln w="12700" cap="flat" cmpd="sng" algn="ctr">
          <a:solidFill>
            <a:schemeClr val="accent2">
              <a:hueOff val="1106221"/>
              <a:satOff val="-6303"/>
              <a:lumOff val="-7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Clients fragiles</a:t>
          </a:r>
          <a:endParaRPr lang="fr-FR" sz="1700" kern="1200" dirty="0"/>
        </a:p>
      </dsp:txBody>
      <dsp:txXfrm>
        <a:off x="7084030" y="109045"/>
        <a:ext cx="2069775" cy="616466"/>
      </dsp:txXfrm>
    </dsp:sp>
    <dsp:sp modelId="{2E0E4DAD-FD41-4B04-AF4C-B2152488CE21}">
      <dsp:nvSpPr>
        <dsp:cNvPr id="0" name=""/>
        <dsp:cNvSpPr/>
      </dsp:nvSpPr>
      <dsp:spPr>
        <a:xfrm>
          <a:off x="7084030" y="725511"/>
          <a:ext cx="2069775" cy="3943192"/>
        </a:xfrm>
        <a:prstGeom prst="rect">
          <a:avLst/>
        </a:prstGeom>
        <a:solidFill>
          <a:schemeClr val="accent2">
            <a:tint val="40000"/>
            <a:alpha val="90000"/>
            <a:hueOff val="1267525"/>
            <a:satOff val="-4991"/>
            <a:lumOff val="-28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267525"/>
              <a:satOff val="-4991"/>
              <a:lumOff val="-2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Représentent presque la moitié des clients mais seulement 13</a:t>
          </a:r>
          <a:r>
            <a:rPr lang="de-DE" sz="1700" kern="1200" dirty="0"/>
            <a:t>% des CA</a:t>
          </a:r>
          <a:endParaRPr lang="fr-FR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Font moins de commandes d‘une plus petite taille et n‘achète quasiment pas de machines</a:t>
          </a:r>
        </a:p>
      </dsp:txBody>
      <dsp:txXfrm>
        <a:off x="7084030" y="725511"/>
        <a:ext cx="2069775" cy="3943192"/>
      </dsp:txXfrm>
    </dsp:sp>
    <dsp:sp modelId="{BD5FB2B0-9A8B-4D15-828A-A9D1D6BFA8D9}">
      <dsp:nvSpPr>
        <dsp:cNvPr id="0" name=""/>
        <dsp:cNvSpPr/>
      </dsp:nvSpPr>
      <dsp:spPr>
        <a:xfrm>
          <a:off x="9443573" y="109045"/>
          <a:ext cx="2069775" cy="616466"/>
        </a:xfrm>
        <a:prstGeom prst="rect">
          <a:avLst/>
        </a:prstGeom>
        <a:solidFill>
          <a:schemeClr val="accent2">
            <a:hueOff val="1474961"/>
            <a:satOff val="-8404"/>
            <a:lumOff val="-980"/>
            <a:alphaOff val="0"/>
          </a:schemeClr>
        </a:solidFill>
        <a:ln w="12700" cap="flat" cmpd="sng" algn="ctr">
          <a:solidFill>
            <a:schemeClr val="accent2">
              <a:hueOff val="1474961"/>
              <a:satOff val="-8404"/>
              <a:lumOff val="-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noProof="0" dirty="0"/>
            <a:t>Cas Exceptionnels</a:t>
          </a:r>
        </a:p>
      </dsp:txBody>
      <dsp:txXfrm>
        <a:off x="9443573" y="109045"/>
        <a:ext cx="2069775" cy="616466"/>
      </dsp:txXfrm>
    </dsp:sp>
    <dsp:sp modelId="{3A466D10-421B-4ABB-9365-E4F5EEB54307}">
      <dsp:nvSpPr>
        <dsp:cNvPr id="0" name=""/>
        <dsp:cNvSpPr/>
      </dsp:nvSpPr>
      <dsp:spPr>
        <a:xfrm>
          <a:off x="9443573" y="725511"/>
          <a:ext cx="2069775" cy="3943192"/>
        </a:xfrm>
        <a:prstGeom prst="rect">
          <a:avLst/>
        </a:prstGeom>
        <a:solidFill>
          <a:schemeClr val="accent2">
            <a:tint val="40000"/>
            <a:alpha val="90000"/>
            <a:hueOff val="1690033"/>
            <a:satOff val="-6655"/>
            <a:lumOff val="-37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690033"/>
              <a:satOff val="-6655"/>
              <a:lumOff val="-3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Acheteurs de grandes machines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Prix unitaire moyen très élevé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700" kern="1200" noProof="0" dirty="0"/>
            <a:t>HORECA est sous-représenté</a:t>
          </a:r>
        </a:p>
      </dsp:txBody>
      <dsp:txXfrm>
        <a:off x="9443573" y="725511"/>
        <a:ext cx="2069775" cy="394319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BFECEE-FB4D-FD42-B84F-D6D27A5A76A5}">
      <dsp:nvSpPr>
        <dsp:cNvPr id="0" name=""/>
        <dsp:cNvSpPr/>
      </dsp:nvSpPr>
      <dsp:spPr>
        <a:xfrm>
          <a:off x="196" y="348032"/>
          <a:ext cx="2376664" cy="285199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Définir les objectives</a:t>
          </a:r>
          <a:endParaRPr lang="en-US" sz="2300" kern="1200" dirty="0"/>
        </a:p>
      </dsp:txBody>
      <dsp:txXfrm>
        <a:off x="196" y="1488831"/>
        <a:ext cx="2376664" cy="1711198"/>
      </dsp:txXfrm>
    </dsp:sp>
    <dsp:sp modelId="{E26EC0DB-87C4-A741-90DB-3DF06CA276FC}">
      <dsp:nvSpPr>
        <dsp:cNvPr id="0" name=""/>
        <dsp:cNvSpPr/>
      </dsp:nvSpPr>
      <dsp:spPr>
        <a:xfrm>
          <a:off x="196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01</a:t>
          </a:r>
        </a:p>
      </dsp:txBody>
      <dsp:txXfrm>
        <a:off x="196" y="348032"/>
        <a:ext cx="2376664" cy="1140798"/>
      </dsp:txXfrm>
    </dsp:sp>
    <dsp:sp modelId="{4151CE53-0925-8446-987E-7D6D9F7E41C1}">
      <dsp:nvSpPr>
        <dsp:cNvPr id="0" name=""/>
        <dsp:cNvSpPr/>
      </dsp:nvSpPr>
      <dsp:spPr>
        <a:xfrm>
          <a:off x="2566994" y="348032"/>
          <a:ext cx="2376664" cy="285199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S</a:t>
          </a:r>
          <a:r>
            <a:rPr lang="fr-FR" sz="2300" kern="1200" dirty="0" err="1"/>
            <a:t>egmentation</a:t>
          </a:r>
          <a:r>
            <a:rPr lang="fr-FR" sz="2300" kern="1200" dirty="0"/>
            <a:t> de la base client</a:t>
          </a:r>
          <a:endParaRPr lang="en-US" sz="2300" kern="1200" dirty="0"/>
        </a:p>
      </dsp:txBody>
      <dsp:txXfrm>
        <a:off x="2566994" y="1488831"/>
        <a:ext cx="2376664" cy="1711198"/>
      </dsp:txXfrm>
    </dsp:sp>
    <dsp:sp modelId="{E2E77478-3CD8-0040-8C50-22BFB8349B08}">
      <dsp:nvSpPr>
        <dsp:cNvPr id="0" name=""/>
        <dsp:cNvSpPr/>
      </dsp:nvSpPr>
      <dsp:spPr>
        <a:xfrm>
          <a:off x="2566994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02</a:t>
          </a:r>
        </a:p>
      </dsp:txBody>
      <dsp:txXfrm>
        <a:off x="2566994" y="348032"/>
        <a:ext cx="2376664" cy="1140798"/>
      </dsp:txXfrm>
    </dsp:sp>
    <dsp:sp modelId="{A6B78A31-6B5F-C149-8F73-515AAF113E7F}">
      <dsp:nvSpPr>
        <dsp:cNvPr id="0" name=""/>
        <dsp:cNvSpPr/>
      </dsp:nvSpPr>
      <dsp:spPr>
        <a:xfrm>
          <a:off x="5133791" y="348032"/>
          <a:ext cx="2376664" cy="285199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noProof="0" dirty="0"/>
            <a:t>Analyse des résultats</a:t>
          </a:r>
        </a:p>
      </dsp:txBody>
      <dsp:txXfrm>
        <a:off x="5133791" y="1488831"/>
        <a:ext cx="2376664" cy="1711198"/>
      </dsp:txXfrm>
    </dsp:sp>
    <dsp:sp modelId="{F259C3BF-A597-4845-8205-62C856D9306C}">
      <dsp:nvSpPr>
        <dsp:cNvPr id="0" name=""/>
        <dsp:cNvSpPr/>
      </dsp:nvSpPr>
      <dsp:spPr>
        <a:xfrm>
          <a:off x="5133791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03</a:t>
          </a:r>
        </a:p>
      </dsp:txBody>
      <dsp:txXfrm>
        <a:off x="5133791" y="348032"/>
        <a:ext cx="2376664" cy="1140798"/>
      </dsp:txXfrm>
    </dsp:sp>
    <dsp:sp modelId="{7FBBE546-A789-C64E-A8ED-4378BF87B3A2}">
      <dsp:nvSpPr>
        <dsp:cNvPr id="0" name=""/>
        <dsp:cNvSpPr/>
      </dsp:nvSpPr>
      <dsp:spPr>
        <a:xfrm>
          <a:off x="7700588" y="348032"/>
          <a:ext cx="2376664" cy="28519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0" rIns="234762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Perspectives du projet</a:t>
          </a:r>
          <a:endParaRPr lang="en-US" sz="2300" i="1" kern="1200" dirty="0"/>
        </a:p>
      </dsp:txBody>
      <dsp:txXfrm>
        <a:off x="7700588" y="1488831"/>
        <a:ext cx="2376664" cy="1711198"/>
      </dsp:txXfrm>
    </dsp:sp>
    <dsp:sp modelId="{DCC2DBBB-266C-6648-BB89-0086DCB65A03}">
      <dsp:nvSpPr>
        <dsp:cNvPr id="0" name=""/>
        <dsp:cNvSpPr/>
      </dsp:nvSpPr>
      <dsp:spPr>
        <a:xfrm>
          <a:off x="7700588" y="348032"/>
          <a:ext cx="2376664" cy="11407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762" tIns="165100" rIns="234762" bIns="16510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/>
            <a:t>04</a:t>
          </a:r>
        </a:p>
      </dsp:txBody>
      <dsp:txXfrm>
        <a:off x="7700588" y="348032"/>
        <a:ext cx="2376664" cy="11407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4ED813-6827-48C6-8EEC-B7784574C640}">
      <dsp:nvSpPr>
        <dsp:cNvPr id="0" name=""/>
        <dsp:cNvSpPr/>
      </dsp:nvSpPr>
      <dsp:spPr>
        <a:xfrm>
          <a:off x="0" y="2277"/>
          <a:ext cx="6449246" cy="1154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9C1A56-ACF3-4931-8216-5C3960ADA607}">
      <dsp:nvSpPr>
        <dsp:cNvPr id="0" name=""/>
        <dsp:cNvSpPr/>
      </dsp:nvSpPr>
      <dsp:spPr>
        <a:xfrm>
          <a:off x="349193" y="262008"/>
          <a:ext cx="634897" cy="634897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44B73E-F1AF-4D71-8157-F2A4B18A33C2}">
      <dsp:nvSpPr>
        <dsp:cNvPr id="0" name=""/>
        <dsp:cNvSpPr/>
      </dsp:nvSpPr>
      <dsp:spPr>
        <a:xfrm>
          <a:off x="1333284" y="2277"/>
          <a:ext cx="5115961" cy="1154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170" tIns="122170" rIns="122170" bIns="1221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Affiner</a:t>
          </a:r>
          <a:r>
            <a:rPr lang="en-US" sz="2100" kern="1200" dirty="0"/>
            <a:t> la performance techniques (</a:t>
          </a:r>
          <a:r>
            <a:rPr lang="en-US" sz="2100" kern="1200" dirty="0" err="1"/>
            <a:t>reglages</a:t>
          </a:r>
          <a:r>
            <a:rPr lang="en-US" sz="2100" kern="1200" dirty="0"/>
            <a:t> des </a:t>
          </a:r>
          <a:r>
            <a:rPr lang="en-US" sz="2100" kern="1200" dirty="0" err="1"/>
            <a:t>paramètres</a:t>
          </a:r>
          <a:r>
            <a:rPr lang="en-US" sz="2100" kern="1200" dirty="0"/>
            <a:t> </a:t>
          </a:r>
          <a:r>
            <a:rPr lang="en-US" sz="2100" kern="1200" dirty="0" err="1"/>
            <a:t>d’algorithme</a:t>
          </a:r>
          <a:r>
            <a:rPr lang="en-US" sz="2100" kern="1200" dirty="0"/>
            <a:t>)</a:t>
          </a:r>
        </a:p>
      </dsp:txBody>
      <dsp:txXfrm>
        <a:off x="1333284" y="2277"/>
        <a:ext cx="5115961" cy="1154358"/>
      </dsp:txXfrm>
    </dsp:sp>
    <dsp:sp modelId="{B8F39C8F-9AA2-47B1-8378-728677425462}">
      <dsp:nvSpPr>
        <dsp:cNvPr id="0" name=""/>
        <dsp:cNvSpPr/>
      </dsp:nvSpPr>
      <dsp:spPr>
        <a:xfrm>
          <a:off x="0" y="1445225"/>
          <a:ext cx="6449246" cy="1154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F3D8CD-9AA6-4D14-A85F-3B3DA1CC2B53}">
      <dsp:nvSpPr>
        <dsp:cNvPr id="0" name=""/>
        <dsp:cNvSpPr/>
      </dsp:nvSpPr>
      <dsp:spPr>
        <a:xfrm>
          <a:off x="349193" y="1704956"/>
          <a:ext cx="634897" cy="6348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1652B-917E-488D-B4E9-3C66BA4AD0C5}">
      <dsp:nvSpPr>
        <dsp:cNvPr id="0" name=""/>
        <dsp:cNvSpPr/>
      </dsp:nvSpPr>
      <dsp:spPr>
        <a:xfrm>
          <a:off x="1333284" y="1445225"/>
          <a:ext cx="5115961" cy="1154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170" tIns="122170" rIns="122170" bIns="1221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 err="1"/>
            <a:t>Créer</a:t>
          </a:r>
          <a:r>
            <a:rPr lang="en-US" sz="2100" kern="1200" dirty="0"/>
            <a:t> des </a:t>
          </a:r>
          <a:r>
            <a:rPr lang="en-US" sz="2100" kern="1200" dirty="0" err="1"/>
            <a:t>indicateurs</a:t>
          </a:r>
          <a:r>
            <a:rPr lang="en-US" sz="2100" kern="1200" dirty="0"/>
            <a:t> BIO </a:t>
          </a:r>
          <a:br>
            <a:rPr lang="en-US" sz="2100" kern="1200" dirty="0"/>
          </a:br>
          <a:r>
            <a:rPr lang="en-US" sz="2100" kern="1200" dirty="0"/>
            <a:t>(</a:t>
          </a:r>
          <a:r>
            <a:rPr lang="en-US" sz="2100" kern="1200" dirty="0" err="1"/>
            <a:t>Mesurer</a:t>
          </a:r>
          <a:r>
            <a:rPr lang="en-US" sz="2100" kern="1200" dirty="0"/>
            <a:t> la </a:t>
          </a:r>
          <a:r>
            <a:rPr lang="en-US" sz="2100" kern="1200" dirty="0" err="1"/>
            <a:t>partie</a:t>
          </a:r>
          <a:r>
            <a:rPr lang="en-US" sz="2100" kern="1200" dirty="0"/>
            <a:t> BIO des </a:t>
          </a:r>
          <a:r>
            <a:rPr lang="en-US" sz="2100" kern="1200" dirty="0" err="1"/>
            <a:t>achats</a:t>
          </a:r>
          <a:r>
            <a:rPr lang="en-US" sz="2100" kern="1200" dirty="0"/>
            <a:t>)</a:t>
          </a:r>
        </a:p>
      </dsp:txBody>
      <dsp:txXfrm>
        <a:off x="1333284" y="1445225"/>
        <a:ext cx="5115961" cy="1154358"/>
      </dsp:txXfrm>
    </dsp:sp>
    <dsp:sp modelId="{3EB1D08F-7090-4A0D-85AE-8A501B5CE7EF}">
      <dsp:nvSpPr>
        <dsp:cNvPr id="0" name=""/>
        <dsp:cNvSpPr/>
      </dsp:nvSpPr>
      <dsp:spPr>
        <a:xfrm>
          <a:off x="0" y="2888173"/>
          <a:ext cx="6449246" cy="1154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89CC1F-9A27-4512-82B7-109973AD5DE6}">
      <dsp:nvSpPr>
        <dsp:cNvPr id="0" name=""/>
        <dsp:cNvSpPr/>
      </dsp:nvSpPr>
      <dsp:spPr>
        <a:xfrm>
          <a:off x="349193" y="3147904"/>
          <a:ext cx="634897" cy="6348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484F00-2484-4962-8859-CAE1DC78F1E9}">
      <dsp:nvSpPr>
        <dsp:cNvPr id="0" name=""/>
        <dsp:cNvSpPr/>
      </dsp:nvSpPr>
      <dsp:spPr>
        <a:xfrm>
          <a:off x="1333284" y="2888173"/>
          <a:ext cx="5115961" cy="1154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170" tIns="122170" rIns="122170" bIns="1221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 dirty="0"/>
            <a:t>Varier l’inclusion et exclusion des valeurs aberrantes </a:t>
          </a:r>
          <a:endParaRPr lang="en-US" sz="2100" kern="1200" dirty="0"/>
        </a:p>
      </dsp:txBody>
      <dsp:txXfrm>
        <a:off x="1333284" y="2888173"/>
        <a:ext cx="5115961" cy="1154358"/>
      </dsp:txXfrm>
    </dsp:sp>
    <dsp:sp modelId="{BBF20249-E778-45E0-A390-81099706EA8F}">
      <dsp:nvSpPr>
        <dsp:cNvPr id="0" name=""/>
        <dsp:cNvSpPr/>
      </dsp:nvSpPr>
      <dsp:spPr>
        <a:xfrm>
          <a:off x="0" y="4331121"/>
          <a:ext cx="6449246" cy="1154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033916-537A-4724-9669-004727CA8CD7}">
      <dsp:nvSpPr>
        <dsp:cNvPr id="0" name=""/>
        <dsp:cNvSpPr/>
      </dsp:nvSpPr>
      <dsp:spPr>
        <a:xfrm>
          <a:off x="349193" y="4590852"/>
          <a:ext cx="634897" cy="634897"/>
        </a:xfrm>
        <a:prstGeom prst="rect">
          <a:avLst/>
        </a:prstGeom>
        <a:blipFill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C541C3-4DCA-4986-BF5E-962639D07DAB}">
      <dsp:nvSpPr>
        <dsp:cNvPr id="0" name=""/>
        <dsp:cNvSpPr/>
      </dsp:nvSpPr>
      <dsp:spPr>
        <a:xfrm>
          <a:off x="1333284" y="4331121"/>
          <a:ext cx="5115961" cy="1154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170" tIns="122170" rIns="122170" bIns="1221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100" kern="1200" dirty="0" err="1"/>
            <a:t>Varier</a:t>
          </a:r>
          <a:r>
            <a:rPr lang="de-DE" sz="2100" kern="1200" dirty="0"/>
            <a:t> </a:t>
          </a:r>
          <a:r>
            <a:rPr lang="de-DE" sz="2100" kern="1200" dirty="0" err="1"/>
            <a:t>les</a:t>
          </a:r>
          <a:r>
            <a:rPr lang="de-DE" sz="2100" kern="1200" dirty="0"/>
            <a:t> variables </a:t>
          </a:r>
          <a:r>
            <a:rPr lang="de-DE" sz="2100" kern="1200" dirty="0" err="1"/>
            <a:t>inclus</a:t>
          </a:r>
          <a:r>
            <a:rPr lang="de-DE" sz="2100" kern="1200" dirty="0"/>
            <a:t> </a:t>
          </a:r>
          <a:r>
            <a:rPr lang="de-DE" sz="2100" kern="1200" dirty="0" err="1"/>
            <a:t>dans</a:t>
          </a:r>
          <a:r>
            <a:rPr lang="de-DE" sz="2100" kern="1200" dirty="0"/>
            <a:t> </a:t>
          </a:r>
          <a:r>
            <a:rPr lang="de-DE" sz="2100" kern="1200" dirty="0" err="1"/>
            <a:t>l‘analyse</a:t>
          </a:r>
          <a:r>
            <a:rPr lang="de-DE" sz="2100" kern="1200" dirty="0"/>
            <a:t> (</a:t>
          </a:r>
          <a:r>
            <a:rPr lang="fr-FR" sz="2100" kern="1200" dirty="0"/>
            <a:t>temps en tant que client</a:t>
          </a:r>
          <a:r>
            <a:rPr lang="de-DE" sz="2100" kern="1200" dirty="0"/>
            <a:t>)</a:t>
          </a:r>
          <a:endParaRPr lang="en-US" sz="2100" kern="1200" dirty="0"/>
        </a:p>
      </dsp:txBody>
      <dsp:txXfrm>
        <a:off x="1333284" y="4331121"/>
        <a:ext cx="5115961" cy="1154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27F02-51EC-AE4C-9E44-43292477B862}" type="datetimeFigureOut">
              <a:rPr lang="fr-FR" smtClean="0"/>
              <a:t>21/11/2022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508A0-3DEA-1D4C-8F04-8221F7387180}" type="slidenum">
              <a:rPr lang="fr-FR" smtClean="0"/>
              <a:t>‹Nr.›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5610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8628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04849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1505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7004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41231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2911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23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60931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Sujet de sociologie/psychologie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24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26710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Sharepoint</a:t>
            </a:r>
            <a:r>
              <a:rPr lang="fr-FR" dirty="0"/>
              <a:t> /Newsweek : </a:t>
            </a:r>
          </a:p>
          <a:p>
            <a:r>
              <a:rPr lang="fr-FR" dirty="0"/>
              <a:t>- Créer un lieu de partage des documents, regrouper tous les documents existants, </a:t>
            </a:r>
            <a:r>
              <a:rPr lang="fr-FR" dirty="0" err="1"/>
              <a:t>facilter</a:t>
            </a:r>
            <a:r>
              <a:rPr lang="fr-FR" dirty="0"/>
              <a:t> l’accès aux ressources</a:t>
            </a:r>
          </a:p>
          <a:p>
            <a:pPr marL="171450" indent="-171450">
              <a:buFontTx/>
              <a:buChar char="-"/>
            </a:pPr>
            <a:r>
              <a:rPr lang="fr-FR" dirty="0"/>
              <a:t>Améliorer la communication, regrouper les infos, limiter les abus de mail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Accompagne les commerciaux sur le terrain : </a:t>
            </a:r>
          </a:p>
          <a:p>
            <a:pPr marL="171450" indent="-171450">
              <a:buFontTx/>
              <a:buChar char="-"/>
            </a:pPr>
            <a:r>
              <a:rPr lang="fr-FR" dirty="0"/>
              <a:t>Les accompagner à travers la France</a:t>
            </a:r>
          </a:p>
          <a:p>
            <a:pPr marL="171450" indent="-171450">
              <a:buFontTx/>
              <a:buChar char="-"/>
            </a:pPr>
            <a:r>
              <a:rPr lang="fr-FR" dirty="0"/>
              <a:t>Comprendre les différentes utilisations des outils</a:t>
            </a:r>
          </a:p>
          <a:p>
            <a:pPr marL="171450" indent="-171450">
              <a:buFontTx/>
              <a:buChar char="-"/>
            </a:pPr>
            <a:r>
              <a:rPr lang="fr-FR" dirty="0"/>
              <a:t>Essayer d’uniformiser les pratiques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Amélioration continue des outils : </a:t>
            </a:r>
          </a:p>
          <a:p>
            <a:pPr marL="171450" indent="-171450">
              <a:buFontTx/>
              <a:buChar char="-"/>
            </a:pPr>
            <a:r>
              <a:rPr lang="fr-FR" dirty="0"/>
              <a:t>Outils utilisés par les commerciaux</a:t>
            </a:r>
          </a:p>
          <a:p>
            <a:pPr marL="171450" indent="-171450">
              <a:buFontTx/>
              <a:buChar char="-"/>
            </a:pPr>
            <a:r>
              <a:rPr lang="fr-FR" dirty="0"/>
              <a:t>Remontée des points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Création d’</a:t>
            </a:r>
            <a:r>
              <a:rPr lang="fr-FR" dirty="0" err="1"/>
              <a:t>incentive</a:t>
            </a:r>
            <a:r>
              <a:rPr lang="fr-FR" dirty="0"/>
              <a:t> pour la force de vente</a:t>
            </a:r>
          </a:p>
          <a:p>
            <a:pPr marL="171450" indent="-171450">
              <a:buFontTx/>
              <a:buChar char="-"/>
            </a:pPr>
            <a:r>
              <a:rPr lang="fr-FR" dirty="0"/>
              <a:t>Première </a:t>
            </a:r>
            <a:r>
              <a:rPr lang="fr-FR" dirty="0" err="1"/>
              <a:t>incentive</a:t>
            </a:r>
            <a:r>
              <a:rPr lang="fr-FR" dirty="0"/>
              <a:t> pour renforcer les résultats </a:t>
            </a:r>
          </a:p>
          <a:p>
            <a:pPr marL="171450" indent="-171450">
              <a:buFontTx/>
              <a:buChar char="-"/>
            </a:pPr>
            <a:r>
              <a:rPr lang="fr-FR" dirty="0"/>
              <a:t>Deuxième </a:t>
            </a:r>
            <a:r>
              <a:rPr lang="fr-FR" dirty="0" err="1"/>
              <a:t>incentive</a:t>
            </a:r>
            <a:r>
              <a:rPr lang="fr-FR" dirty="0"/>
              <a:t> sur la maitrise des pratiques 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171450" indent="-1714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Projet d’amélioration conformité des contrats</a:t>
            </a:r>
          </a:p>
          <a:p>
            <a:pPr marL="171450" indent="-171450">
              <a:buFontTx/>
              <a:buChar char="-"/>
            </a:pPr>
            <a:r>
              <a:rPr lang="fr-FR" dirty="0"/>
              <a:t>Projet présenté à la direction; passée de 60% à 85% en 4 mois. </a:t>
            </a:r>
          </a:p>
          <a:p>
            <a:pPr marL="171450" indent="-171450">
              <a:buFontTx/>
              <a:buChar char="-"/>
            </a:pPr>
            <a:r>
              <a:rPr lang="fr-FR" dirty="0"/>
              <a:t>Suivi Hebdomadaire</a:t>
            </a:r>
          </a:p>
          <a:p>
            <a:pPr marL="171450" indent="-1714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Projet de </a:t>
            </a:r>
            <a:r>
              <a:rPr lang="fr-FR" dirty="0" err="1"/>
              <a:t>développment</a:t>
            </a:r>
            <a:r>
              <a:rPr lang="fr-FR" dirty="0"/>
              <a:t> des accords régionaux</a:t>
            </a:r>
          </a:p>
          <a:p>
            <a:pPr marL="171450" indent="-171450">
              <a:buFontTx/>
              <a:buChar char="-"/>
            </a:pPr>
            <a:r>
              <a:rPr lang="fr-FR" dirty="0"/>
              <a:t>Recherche Explore</a:t>
            </a:r>
          </a:p>
          <a:p>
            <a:pPr marL="171450" indent="-171450">
              <a:buFontTx/>
              <a:buChar char="-"/>
            </a:pPr>
            <a:r>
              <a:rPr lang="fr-FR" dirty="0"/>
              <a:t>Analyse du potentiel et présentation plan d’action national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08A0-3DEA-1D4C-8F04-8221F7387180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828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1575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7136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66200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5122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5836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953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236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8082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60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6898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4684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11/21/2022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775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6BF78B-73A0-D01E-3660-FCAB0E98E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885557"/>
            <a:ext cx="4114800" cy="2215152"/>
          </a:xfrm>
        </p:spPr>
        <p:txBody>
          <a:bodyPr>
            <a:normAutofit fontScale="90000"/>
          </a:bodyPr>
          <a:lstStyle/>
          <a:p>
            <a:r>
              <a:rPr lang="fr-FR" sz="3700" dirty="0"/>
              <a:t>Segmentation et évaluation de la base de clientèle 2018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1B5E62A-0E99-7F5C-98C5-D3F388E58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4114800" cy="2215152"/>
          </a:xfrm>
        </p:spPr>
        <p:txBody>
          <a:bodyPr>
            <a:normAutofit/>
          </a:bodyPr>
          <a:lstStyle/>
          <a:p>
            <a:r>
              <a:rPr lang="fr-FR"/>
              <a:t>Cedric ENGBERG</a:t>
            </a:r>
          </a:p>
        </p:txBody>
      </p:sp>
      <p:pic>
        <p:nvPicPr>
          <p:cNvPr id="5" name="Grafik 4" descr="Tassen mit Kaffee">
            <a:extLst>
              <a:ext uri="{FF2B5EF4-FFF2-40B4-BE49-F238E27FC236}">
                <a16:creationId xmlns:a16="http://schemas.microsoft.com/office/drawing/2014/main" id="{2BDCCC53-D03E-4452-615A-712D9DB5D5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80" r="20748" b="2"/>
          <a:stretch/>
        </p:blipFill>
        <p:spPr>
          <a:xfrm>
            <a:off x="5334000" y="10"/>
            <a:ext cx="6858000" cy="685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4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hteck 87">
            <a:extLst>
              <a:ext uri="{FF2B5EF4-FFF2-40B4-BE49-F238E27FC236}">
                <a16:creationId xmlns:a16="http://schemas.microsoft.com/office/drawing/2014/main" id="{B284F137-3ECE-06B4-7511-18D2D5A09071}"/>
              </a:ext>
            </a:extLst>
          </p:cNvPr>
          <p:cNvSpPr/>
          <p:nvPr/>
        </p:nvSpPr>
        <p:spPr>
          <a:xfrm>
            <a:off x="221671" y="96981"/>
            <a:ext cx="11859493" cy="6622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158B769E-6D76-C28C-1DA9-F79F59A8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Les </a:t>
            </a:r>
            <a:r>
              <a:rPr lang="en-US" dirty="0" err="1"/>
              <a:t>indicateurs</a:t>
            </a:r>
            <a:r>
              <a:rPr lang="en-US" dirty="0"/>
              <a:t> </a:t>
            </a:r>
            <a:r>
              <a:rPr lang="en-US" dirty="0" err="1"/>
              <a:t>clés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4224917-A8C0-5469-B315-970EC70D1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21 Indicateurs clés qui peuvent être regroupés en trois groupes pour une meilleure vue d'ensemble</a:t>
            </a:r>
          </a:p>
        </p:txBody>
      </p:sp>
      <p:sp>
        <p:nvSpPr>
          <p:cNvPr id="11" name="Flussdiagramm: Verbinder 10">
            <a:extLst>
              <a:ext uri="{FF2B5EF4-FFF2-40B4-BE49-F238E27FC236}">
                <a16:creationId xmlns:a16="http://schemas.microsoft.com/office/drawing/2014/main" id="{60F8ED1A-47C4-B7E6-8C0A-6C2B3E45784F}"/>
              </a:ext>
            </a:extLst>
          </p:cNvPr>
          <p:cNvSpPr/>
          <p:nvPr/>
        </p:nvSpPr>
        <p:spPr>
          <a:xfrm>
            <a:off x="5029191" y="606957"/>
            <a:ext cx="1260763" cy="126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Flussdiagramm: Verbinder 12">
            <a:extLst>
              <a:ext uri="{FF2B5EF4-FFF2-40B4-BE49-F238E27FC236}">
                <a16:creationId xmlns:a16="http://schemas.microsoft.com/office/drawing/2014/main" id="{2563C1B2-E070-49D1-4D4D-895E4BC08417}"/>
              </a:ext>
            </a:extLst>
          </p:cNvPr>
          <p:cNvSpPr/>
          <p:nvPr/>
        </p:nvSpPr>
        <p:spPr>
          <a:xfrm>
            <a:off x="5029191" y="2656909"/>
            <a:ext cx="1260763" cy="126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ussdiagramm: Verbinder 14">
            <a:extLst>
              <a:ext uri="{FF2B5EF4-FFF2-40B4-BE49-F238E27FC236}">
                <a16:creationId xmlns:a16="http://schemas.microsoft.com/office/drawing/2014/main" id="{CADF5A2B-A05D-463D-8A34-279A2DDE42F9}"/>
              </a:ext>
            </a:extLst>
          </p:cNvPr>
          <p:cNvSpPr/>
          <p:nvPr/>
        </p:nvSpPr>
        <p:spPr>
          <a:xfrm>
            <a:off x="5029191" y="4782131"/>
            <a:ext cx="1260763" cy="1260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B68492EC-FE5F-8E52-C717-D04114CF12A7}"/>
              </a:ext>
            </a:extLst>
          </p:cNvPr>
          <p:cNvSpPr txBox="1"/>
          <p:nvPr/>
        </p:nvSpPr>
        <p:spPr>
          <a:xfrm>
            <a:off x="6736646" y="4827355"/>
            <a:ext cx="523368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Variables calculées:</a:t>
            </a:r>
            <a:endParaRPr lang="fr-FR" sz="1600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Variabilité de la commande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Temps moyen passé entre deux commandes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Nombre de commandes moyen par mois actives</a:t>
            </a:r>
          </a:p>
        </p:txBody>
      </p:sp>
      <p:sp>
        <p:nvSpPr>
          <p:cNvPr id="53" name="Textfeld 52">
            <a:extLst>
              <a:ext uri="{FF2B5EF4-FFF2-40B4-BE49-F238E27FC236}">
                <a16:creationId xmlns:a16="http://schemas.microsoft.com/office/drawing/2014/main" id="{A40A0783-D04D-F1DB-203D-84C73871DCAC}"/>
              </a:ext>
            </a:extLst>
          </p:cNvPr>
          <p:cNvSpPr txBox="1"/>
          <p:nvPr/>
        </p:nvSpPr>
        <p:spPr>
          <a:xfrm>
            <a:off x="6736646" y="2702133"/>
            <a:ext cx="523368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Variables muettes:</a:t>
            </a:r>
            <a:endParaRPr lang="fr-FR" sz="1600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Machine placée et Machine placée </a:t>
            </a:r>
            <a:r>
              <a:rPr lang="fr-FR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annullée</a:t>
            </a:r>
            <a:endParaRPr lang="fr-FR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latin typeface="Calibri" panose="020F0502020204030204" pitchFamily="34" charset="0"/>
                <a:cs typeface="Arial" panose="020B0604020202020204" pitchFamily="34" charset="0"/>
              </a:rPr>
              <a:t>Catégorie (Horeca, Office)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latin typeface="Calibri" panose="020F0502020204030204" pitchFamily="34" charset="0"/>
                <a:cs typeface="Arial" panose="020B0604020202020204" pitchFamily="34" charset="0"/>
              </a:rPr>
              <a:t>Attaché à un groupe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i="1" dirty="0">
                <a:latin typeface="Calibri" panose="020F0502020204030204" pitchFamily="34" charset="0"/>
                <a:cs typeface="Arial" panose="020B0604020202020204" pitchFamily="34" charset="0"/>
              </a:rPr>
              <a:t>(Active, Non-Active)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B4413A36-4FF3-244F-8D5D-DDD40707C4F6}"/>
              </a:ext>
            </a:extLst>
          </p:cNvPr>
          <p:cNvSpPr txBox="1"/>
          <p:nvPr/>
        </p:nvSpPr>
        <p:spPr>
          <a:xfrm>
            <a:off x="6736646" y="529071"/>
            <a:ext cx="52336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/>
            <a:r>
              <a:rPr lang="fr-F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 somme &amp; moyenne par commande :</a:t>
            </a:r>
            <a:endParaRPr lang="fr-FR" sz="1600" b="1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Chiffre d’affaires nettes 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aussi pour les Capsules &amp; Machines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Réductions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Amont de Taxe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Prix unitaire</a:t>
            </a:r>
          </a:p>
        </p:txBody>
      </p:sp>
      <p:pic>
        <p:nvPicPr>
          <p:cNvPr id="57" name="Grafik 56" descr="Taschenrechner mit einfarbiger Füllung">
            <a:extLst>
              <a:ext uri="{FF2B5EF4-FFF2-40B4-BE49-F238E27FC236}">
                <a16:creationId xmlns:a16="http://schemas.microsoft.com/office/drawing/2014/main" id="{B8DC86EA-6454-AA38-382F-0CC0FE3DE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02372" y="4954931"/>
            <a:ext cx="914400" cy="914400"/>
          </a:xfrm>
          <a:prstGeom prst="rect">
            <a:avLst/>
          </a:prstGeom>
        </p:spPr>
      </p:pic>
      <p:pic>
        <p:nvPicPr>
          <p:cNvPr id="68" name="Grafik 67" descr="Abzeichen Tick1 mit einfarbiger Füllung">
            <a:extLst>
              <a:ext uri="{FF2B5EF4-FFF2-40B4-BE49-F238E27FC236}">
                <a16:creationId xmlns:a16="http://schemas.microsoft.com/office/drawing/2014/main" id="{FF70DD0C-4536-E6EC-BF6F-0A435D66C0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2372" y="2829709"/>
            <a:ext cx="914400" cy="914400"/>
          </a:xfrm>
          <a:prstGeom prst="rect">
            <a:avLst/>
          </a:prstGeom>
        </p:spPr>
      </p:pic>
      <p:pic>
        <p:nvPicPr>
          <p:cNvPr id="86" name="Grafik 85" descr="Hinzufügen mit einfarbiger Füllung">
            <a:extLst>
              <a:ext uri="{FF2B5EF4-FFF2-40B4-BE49-F238E27FC236}">
                <a16:creationId xmlns:a16="http://schemas.microsoft.com/office/drawing/2014/main" id="{7989A565-5366-31D4-1960-E3A67CD40C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216217" y="77975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07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Freeform: Shape 184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32" name="Group 186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33" name="Freeform: Shape 187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4" name="Freeform: Shape 188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5" name="Freeform: Shape 189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193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40" name="Freeform: Shape 195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1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2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0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43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47" name="Rectangle 205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0855FEA-A711-70F1-095C-8A77DCAE5E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-4" t="599" r="5" b="668"/>
          <a:stretch/>
        </p:blipFill>
        <p:spPr>
          <a:xfrm>
            <a:off x="20" y="0"/>
            <a:ext cx="1218683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F7992B4-DEFE-A49A-CEB5-3F34ECE58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238" y="1145080"/>
            <a:ext cx="9090476" cy="217960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700" b="1" dirty="0">
                <a:solidFill>
                  <a:srgbClr val="FFFFFF"/>
                </a:solidFill>
              </a:rPr>
              <a:t>P</a:t>
            </a:r>
            <a:r>
              <a:rPr lang="en-US" sz="4000" dirty="0">
                <a:solidFill>
                  <a:srgbClr val="FFFFFF"/>
                </a:solidFill>
              </a:rPr>
              <a:t>rincipal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6700" b="1" dirty="0">
                <a:solidFill>
                  <a:srgbClr val="FFFFFF"/>
                </a:solidFill>
              </a:rPr>
              <a:t>C</a:t>
            </a:r>
            <a:r>
              <a:rPr lang="en-US" sz="4000" dirty="0">
                <a:solidFill>
                  <a:srgbClr val="FFFFFF"/>
                </a:solidFill>
              </a:rPr>
              <a:t>omponent 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6700" b="1" dirty="0">
                <a:solidFill>
                  <a:srgbClr val="FFFFFF"/>
                </a:solidFill>
              </a:rPr>
              <a:t>A</a:t>
            </a:r>
            <a:r>
              <a:rPr lang="en-US" sz="4000" dirty="0">
                <a:solidFill>
                  <a:srgbClr val="FFFFFF"/>
                </a:solidFill>
              </a:rPr>
              <a:t>nalysis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E9915AF-9542-B4D0-FFBF-11FBDA3B8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99029" y="3774105"/>
            <a:ext cx="6190895" cy="16330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Nous pouvons expliquer </a:t>
            </a:r>
            <a:r>
              <a:rPr lang="en-US" dirty="0">
                <a:solidFill>
                  <a:srgbClr val="FFFFFF"/>
                </a:solidFill>
              </a:rPr>
              <a:t>90 % de la variance </a:t>
            </a:r>
            <a:r>
              <a:rPr lang="en-US">
                <a:solidFill>
                  <a:srgbClr val="FFFFFF"/>
                </a:solidFill>
              </a:rPr>
              <a:t>des données avec seulement </a:t>
            </a:r>
            <a:r>
              <a:rPr lang="en-US" dirty="0">
                <a:solidFill>
                  <a:srgbClr val="FFFFFF"/>
                </a:solidFill>
              </a:rPr>
              <a:t>7 variables.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248" name="Freeform: Shape 207">
            <a:extLst>
              <a:ext uri="{FF2B5EF4-FFF2-40B4-BE49-F238E27FC236}">
                <a16:creationId xmlns:a16="http://schemas.microsoft.com/office/drawing/2014/main" id="{CF7F2079-504C-499A-A644-58F4DDC76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491506" y="-615180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49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11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0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1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54" name="Freeform: Shape 21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516668"/>
            <a:ext cx="4187283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55" name="Group 21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969850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6" name="Freeform: Shape 22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7" name="Freeform: Shape 22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58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2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extfeld 13">
            <a:extLst>
              <a:ext uri="{FF2B5EF4-FFF2-40B4-BE49-F238E27FC236}">
                <a16:creationId xmlns:a16="http://schemas.microsoft.com/office/drawing/2014/main" id="{1134C60A-D581-1308-08EB-D64A2D090FAF}"/>
              </a:ext>
            </a:extLst>
          </p:cNvPr>
          <p:cNvSpPr txBox="1"/>
          <p:nvPr/>
        </p:nvSpPr>
        <p:spPr>
          <a:xfrm>
            <a:off x="6343722" y="5366049"/>
            <a:ext cx="5692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dirty="0" err="1">
                <a:solidFill>
                  <a:schemeClr val="bg1"/>
                </a:solidFill>
              </a:rPr>
              <a:t>Fig</a:t>
            </a:r>
            <a:r>
              <a:rPr lang="fr-FR" dirty="0">
                <a:solidFill>
                  <a:schemeClr val="bg1"/>
                </a:solidFill>
              </a:rPr>
              <a:t>: Ratio de Variance expliquée par ses composantes principales</a:t>
            </a:r>
          </a:p>
        </p:txBody>
      </p:sp>
    </p:spTree>
    <p:extLst>
      <p:ext uri="{BB962C8B-B14F-4D97-AF65-F5344CB8AC3E}">
        <p14:creationId xmlns:p14="http://schemas.microsoft.com/office/powerpoint/2010/main" val="843678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reeform: Shape 163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0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7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8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185" name="Rectangle 184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90F970-7B9E-A9C1-009C-1BA7A16FB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3"/>
            <a:ext cx="5374902" cy="18356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Segmentation de la base client en k Moyenne</a:t>
            </a:r>
          </a:p>
        </p:txBody>
      </p:sp>
      <p:grpSp>
        <p:nvGrpSpPr>
          <p:cNvPr id="187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4840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88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9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90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AC03325-02FF-F3C2-EECD-865C0543CE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34840" y="1114691"/>
            <a:ext cx="5401232" cy="1492491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Segmentation de la base client à l’aide d’un algorithme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/>
              <a:t>Placer </a:t>
            </a:r>
            <a:r>
              <a:rPr lang="en-US" sz="1400" i="1"/>
              <a:t>k</a:t>
            </a:r>
            <a:r>
              <a:rPr lang="en-US" sz="1400"/>
              <a:t> points aléatoire une multitude de fois et calculer la distance à tous les points de données. Les points les plus proches seront assignés au cluster respective.</a:t>
            </a:r>
          </a:p>
        </p:txBody>
      </p:sp>
      <p:sp>
        <p:nvSpPr>
          <p:cNvPr id="195" name="Freeform: Shape 194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52630" y="5840200"/>
            <a:ext cx="2152346" cy="1017799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A6DA475A-533E-4A16-A83E-0171FFB6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99575" y="5630406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EB076CD-5E1A-4B4E-8434-EB36C96CD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6EB8026-10C9-4869-9F11-AD4C064F9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49D45E4-020D-4F13-BA0F-A5307EA2A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1" name="Graphic 12">
              <a:extLst>
                <a:ext uri="{FF2B5EF4-FFF2-40B4-BE49-F238E27FC236}">
                  <a16:creationId xmlns:a16="http://schemas.microsoft.com/office/drawing/2014/main" id="{9C88C3FA-F709-4D00-9E6D-882DB1E2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Graphic 15">
              <a:extLst>
                <a:ext uri="{FF2B5EF4-FFF2-40B4-BE49-F238E27FC236}">
                  <a16:creationId xmlns:a16="http://schemas.microsoft.com/office/drawing/2014/main" id="{7EDA809C-8B77-4778-9050-82BA49976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Graphic 15">
              <a:extLst>
                <a:ext uri="{FF2B5EF4-FFF2-40B4-BE49-F238E27FC236}">
                  <a16:creationId xmlns:a16="http://schemas.microsoft.com/office/drawing/2014/main" id="{592CBFFA-9E14-4482-8D59-A989BAD45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D801BD80-BE9E-4AFB-BEF4-435B40BD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Rechteck 10">
            <a:extLst>
              <a:ext uri="{FF2B5EF4-FFF2-40B4-BE49-F238E27FC236}">
                <a16:creationId xmlns:a16="http://schemas.microsoft.com/office/drawing/2014/main" id="{7B645EAD-C8DB-BDA5-702A-65739B689351}"/>
              </a:ext>
            </a:extLst>
          </p:cNvPr>
          <p:cNvSpPr/>
          <p:nvPr/>
        </p:nvSpPr>
        <p:spPr>
          <a:xfrm>
            <a:off x="395111" y="2686756"/>
            <a:ext cx="11455062" cy="37461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D659798-76C6-0B07-BC68-6427055AB1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442"/>
          <a:stretch/>
        </p:blipFill>
        <p:spPr>
          <a:xfrm>
            <a:off x="781031" y="2884764"/>
            <a:ext cx="4857936" cy="330251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F4DAB15-A2DE-B308-4DA9-8AE02126B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438"/>
          <a:stretch/>
        </p:blipFill>
        <p:spPr>
          <a:xfrm>
            <a:off x="6512794" y="2851111"/>
            <a:ext cx="4851522" cy="3302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6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9655044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2971459" y="2757136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7471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9896738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5556619" y="2757136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2831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!!Tabelle 4">
            <a:extLst>
              <a:ext uri="{FF2B5EF4-FFF2-40B4-BE49-F238E27FC236}">
                <a16:creationId xmlns:a16="http://schemas.microsoft.com/office/drawing/2014/main" id="{6510C19C-7D7C-5289-8D9B-9EB208249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345323"/>
              </p:ext>
            </p:extLst>
          </p:nvPr>
        </p:nvGraphicFramePr>
        <p:xfrm>
          <a:off x="200167" y="109182"/>
          <a:ext cx="11791666" cy="5778902"/>
        </p:xfrm>
        <a:graphic>
          <a:graphicData uri="http://schemas.openxmlformats.org/drawingml/2006/table">
            <a:tbl>
              <a:tblPr/>
              <a:tblGrid>
                <a:gridCol w="2420806">
                  <a:extLst>
                    <a:ext uri="{9D8B030D-6E8A-4147-A177-3AD203B41FA5}">
                      <a16:colId xmlns:a16="http://schemas.microsoft.com/office/drawing/2014/main" val="4072242131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1151026555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993378924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1966476038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3619757858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405149926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1768851575"/>
                    </a:ext>
                  </a:extLst>
                </a:gridCol>
              </a:tblGrid>
              <a:tr h="70969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Option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4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5 Cluster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F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</a:t>
                      </a: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moyennes</a:t>
                      </a: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</a:t>
                      </a: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totale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gros consommateurs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acheteurs de machines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 exceptionnels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00979"/>
                  </a:ext>
                </a:extLst>
              </a:tr>
              <a:tr h="167944">
                <a:tc vMerge="1"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Tout</a:t>
                      </a: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 </a:t>
                      </a:r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663113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Taille du segment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48000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17586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3766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4430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22006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212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7674881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 </a:t>
                      </a:r>
                      <a:r>
                        <a:rPr lang="de-DE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pourcentage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4144463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Ventes nettes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1777.01775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2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95851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CA_Capsules</a:t>
                      </a:r>
                      <a:endParaRPr lang="fr-FR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1592.88512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5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4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708454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CA_Machines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79.7233387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1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185526"/>
                  </a:ext>
                </a:extLst>
              </a:tr>
              <a:tr h="464624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Rèductions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-62.2218491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3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471%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503957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N° Commandes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5.78795833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4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7055654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Prix unitaire moyen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29.3871005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A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3D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442177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Machine placée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0.187375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2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481%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6086154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HORECA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0.248625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4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5671994"/>
                  </a:ext>
                </a:extLst>
              </a:tr>
              <a:tr h="464624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Variabilité du panier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8.08597917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E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0289336"/>
                  </a:ext>
                </a:extLst>
              </a:tr>
              <a:tr h="464624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Temps passé moyen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0.71265792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7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553157"/>
                  </a:ext>
                </a:extLst>
              </a:tr>
              <a:tr h="538192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Commandes / Mois active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0.60016424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A0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228%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2506059"/>
                  </a:ext>
                </a:extLst>
              </a:tr>
              <a:tr h="273486"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Ratttaché</a:t>
                      </a:r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groupe</a:t>
                      </a:r>
                    </a:p>
                  </a:txBody>
                  <a:tcPr marL="9098" marR="9098" marT="909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0.37927083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102%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29957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4A73550C-7124-DB4D-7F98-BC6A8E782D22}"/>
              </a:ext>
            </a:extLst>
          </p:cNvPr>
          <p:cNvSpPr txBox="1"/>
          <p:nvPr/>
        </p:nvSpPr>
        <p:spPr>
          <a:xfrm>
            <a:off x="2487869" y="6379486"/>
            <a:ext cx="9704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highlight>
                  <a:srgbClr val="00FF00"/>
                </a:highlight>
              </a:rPr>
              <a:t>Les pourcentages décrivent la variation par rapport à la moyenne</a:t>
            </a:r>
            <a:r>
              <a:rPr lang="fr-FR" sz="1800" b="1" dirty="0">
                <a:highlight>
                  <a:srgbClr val="00FF00"/>
                </a:highlight>
              </a:rPr>
              <a:t> de la base complète</a:t>
            </a:r>
            <a:endParaRPr lang="fr-FR" b="1" dirty="0">
              <a:highlight>
                <a:srgbClr val="00FF00"/>
              </a:highlight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0A683DD-3AAA-E52E-7DF5-09E4AA555070}"/>
              </a:ext>
            </a:extLst>
          </p:cNvPr>
          <p:cNvSpPr/>
          <p:nvPr/>
        </p:nvSpPr>
        <p:spPr>
          <a:xfrm>
            <a:off x="-124178" y="-112889"/>
            <a:ext cx="12474221" cy="7066845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0402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!!Tabelle 4">
            <a:extLst>
              <a:ext uri="{FF2B5EF4-FFF2-40B4-BE49-F238E27FC236}">
                <a16:creationId xmlns:a16="http://schemas.microsoft.com/office/drawing/2014/main" id="{336CAFF8-70CA-783A-6F9E-92C2A3C13B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817145"/>
              </p:ext>
            </p:extLst>
          </p:nvPr>
        </p:nvGraphicFramePr>
        <p:xfrm>
          <a:off x="118280" y="71181"/>
          <a:ext cx="11955439" cy="6446859"/>
        </p:xfrm>
        <a:graphic>
          <a:graphicData uri="http://schemas.openxmlformats.org/drawingml/2006/table">
            <a:tbl>
              <a:tblPr/>
              <a:tblGrid>
                <a:gridCol w="1746913">
                  <a:extLst>
                    <a:ext uri="{9D8B030D-6E8A-4147-A177-3AD203B41FA5}">
                      <a16:colId xmlns:a16="http://schemas.microsoft.com/office/drawing/2014/main" val="342564449"/>
                    </a:ext>
                  </a:extLst>
                </a:gridCol>
                <a:gridCol w="1241946">
                  <a:extLst>
                    <a:ext uri="{9D8B030D-6E8A-4147-A177-3AD203B41FA5}">
                      <a16:colId xmlns:a16="http://schemas.microsoft.com/office/drawing/2014/main" val="2338582496"/>
                    </a:ext>
                  </a:extLst>
                </a:gridCol>
                <a:gridCol w="1494430">
                  <a:extLst>
                    <a:ext uri="{9D8B030D-6E8A-4147-A177-3AD203B41FA5}">
                      <a16:colId xmlns:a16="http://schemas.microsoft.com/office/drawing/2014/main" val="35404365"/>
                    </a:ext>
                  </a:extLst>
                </a:gridCol>
                <a:gridCol w="1494430">
                  <a:extLst>
                    <a:ext uri="{9D8B030D-6E8A-4147-A177-3AD203B41FA5}">
                      <a16:colId xmlns:a16="http://schemas.microsoft.com/office/drawing/2014/main" val="2630618716"/>
                    </a:ext>
                  </a:extLst>
                </a:gridCol>
                <a:gridCol w="1494430">
                  <a:extLst>
                    <a:ext uri="{9D8B030D-6E8A-4147-A177-3AD203B41FA5}">
                      <a16:colId xmlns:a16="http://schemas.microsoft.com/office/drawing/2014/main" val="3007180052"/>
                    </a:ext>
                  </a:extLst>
                </a:gridCol>
                <a:gridCol w="1350371">
                  <a:extLst>
                    <a:ext uri="{9D8B030D-6E8A-4147-A177-3AD203B41FA5}">
                      <a16:colId xmlns:a16="http://schemas.microsoft.com/office/drawing/2014/main" val="4282096634"/>
                    </a:ext>
                  </a:extLst>
                </a:gridCol>
                <a:gridCol w="1638489">
                  <a:extLst>
                    <a:ext uri="{9D8B030D-6E8A-4147-A177-3AD203B41FA5}">
                      <a16:colId xmlns:a16="http://schemas.microsoft.com/office/drawing/2014/main" val="2621571831"/>
                    </a:ext>
                  </a:extLst>
                </a:gridCol>
                <a:gridCol w="1494430">
                  <a:extLst>
                    <a:ext uri="{9D8B030D-6E8A-4147-A177-3AD203B41FA5}">
                      <a16:colId xmlns:a16="http://schemas.microsoft.com/office/drawing/2014/main" val="869017140"/>
                    </a:ext>
                  </a:extLst>
                </a:gridCol>
              </a:tblGrid>
              <a:tr h="773284">
                <a:tc rowSpan="2">
                  <a:txBody>
                    <a:bodyPr/>
                    <a:lstStyle/>
                    <a:p>
                      <a:pPr algn="ctr" fontAlgn="b"/>
                      <a:r>
                        <a:rPr lang="de-DE" sz="28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Option </a:t>
                      </a:r>
                    </a:p>
                    <a:p>
                      <a:pPr algn="ctr" fontAlgn="b"/>
                      <a:r>
                        <a:rPr lang="de-DE" sz="28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6 </a:t>
                      </a:r>
                      <a:r>
                        <a:rPr lang="de-DE" sz="2800" b="1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cluster</a:t>
                      </a:r>
                      <a:endParaRPr lang="fr-FR" sz="28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noProof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moyennes total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acheteurs de machines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</a:t>
                      </a: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Acheteur de Capsules</a:t>
                      </a: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gros consommateurs</a:t>
                      </a: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 exceptionnels</a:t>
                      </a:r>
                    </a:p>
                  </a:txBody>
                  <a:tcPr marL="6428" marR="6428" marT="642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842911"/>
                  </a:ext>
                </a:extLst>
              </a:tr>
              <a:tr h="418893">
                <a:tc vMerge="1"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8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Tout la base</a:t>
                      </a:r>
                    </a:p>
                  </a:txBody>
                  <a:tcPr marL="9098" marR="9098" marT="909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9554951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Taille du segment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48000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4189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19582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4077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17699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2242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595801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 pourcentage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87897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Ventes nettes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1777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5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758384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CA_Capsules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1592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D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7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9069624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CA_Machines</a:t>
                      </a:r>
                      <a:endParaRPr lang="fr-FR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7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F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1875%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96509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Rèductions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-62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B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2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7760727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N° Commandes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2685408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Prix unitaire moyen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A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D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4599601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Machine placée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E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5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FE2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759955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HORECA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A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088550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Variabilité du panier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8.08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480142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Temps passé moyen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747098"/>
                  </a:ext>
                </a:extLst>
              </a:tr>
              <a:tr h="685064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Commandes / Mois active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2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227%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E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7095791"/>
                  </a:ext>
                </a:extLst>
              </a:tr>
              <a:tr h="346988">
                <a:tc>
                  <a:txBody>
                    <a:bodyPr/>
                    <a:lstStyle/>
                    <a:p>
                      <a:pPr algn="l" fontAlgn="b"/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Ratttaché</a:t>
                      </a: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groupe</a:t>
                      </a:r>
                    </a:p>
                  </a:txBody>
                  <a:tcPr marL="6428" marR="6428" marT="6428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104%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101%</a:t>
                      </a:r>
                    </a:p>
                  </a:txBody>
                  <a:tcPr marL="6428" marR="6428" marT="64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D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9863097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CEEFB168-A09F-D185-7B6C-79BC97CA283A}"/>
              </a:ext>
            </a:extLst>
          </p:cNvPr>
          <p:cNvSpPr txBox="1"/>
          <p:nvPr/>
        </p:nvSpPr>
        <p:spPr>
          <a:xfrm>
            <a:off x="4611848" y="6518040"/>
            <a:ext cx="7580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>
                <a:highlight>
                  <a:srgbClr val="00FF00"/>
                </a:highlight>
              </a:rPr>
              <a:t>Les pourcentages décrivent la variation par rapport à la moyenne de la base complète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3E3087F-2829-C1CE-B2C9-26A3A9814F02}"/>
              </a:ext>
            </a:extLst>
          </p:cNvPr>
          <p:cNvSpPr/>
          <p:nvPr/>
        </p:nvSpPr>
        <p:spPr>
          <a:xfrm>
            <a:off x="-124178" y="-112889"/>
            <a:ext cx="12474221" cy="7066845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574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eck 21">
            <a:extLst>
              <a:ext uri="{FF2B5EF4-FFF2-40B4-BE49-F238E27FC236}">
                <a16:creationId xmlns:a16="http://schemas.microsoft.com/office/drawing/2014/main" id="{08CBD39A-E86A-0DF7-4112-A62E417F5DCB}"/>
              </a:ext>
            </a:extLst>
          </p:cNvPr>
          <p:cNvSpPr/>
          <p:nvPr/>
        </p:nvSpPr>
        <p:spPr>
          <a:xfrm>
            <a:off x="154236" y="1484669"/>
            <a:ext cx="11887199" cy="520257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20" name="Diagramm 19">
            <a:extLst>
              <a:ext uri="{FF2B5EF4-FFF2-40B4-BE49-F238E27FC236}">
                <a16:creationId xmlns:a16="http://schemas.microsoft.com/office/drawing/2014/main" id="{A1C4DFEB-3C35-59B9-C076-E8EF108DF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19134161"/>
              </p:ext>
            </p:extLst>
          </p:nvPr>
        </p:nvGraphicFramePr>
        <p:xfrm>
          <a:off x="336626" y="1589999"/>
          <a:ext cx="11518748" cy="4777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1" name="Titel 20">
            <a:extLst>
              <a:ext uri="{FF2B5EF4-FFF2-40B4-BE49-F238E27FC236}">
                <a16:creationId xmlns:a16="http://schemas.microsoft.com/office/drawing/2014/main" id="{916E9DF9-3197-AB12-A7B2-3E59CE11E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59106"/>
            <a:ext cx="10077556" cy="1325563"/>
          </a:xfrm>
        </p:spPr>
        <p:txBody>
          <a:bodyPr/>
          <a:lstStyle/>
          <a:p>
            <a:r>
              <a:rPr lang="de-DE" dirty="0"/>
              <a:t>Description des Clusters de </a:t>
            </a:r>
            <a:r>
              <a:rPr lang="de-DE" dirty="0" err="1"/>
              <a:t>l‘Option</a:t>
            </a:r>
            <a:r>
              <a:rPr lang="de-DE" dirty="0"/>
              <a:t> 5 Clusters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4734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D97887C8-271F-D1D2-B626-5456257EBB82}"/>
              </a:ext>
            </a:extLst>
          </p:cNvPr>
          <p:cNvSpPr/>
          <p:nvPr/>
        </p:nvSpPr>
        <p:spPr>
          <a:xfrm>
            <a:off x="385591" y="1938967"/>
            <a:ext cx="10631277" cy="474827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09DF33-37A6-A1C9-F5CF-6D69066E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456560"/>
            <a:ext cx="10072922" cy="1325563"/>
          </a:xfrm>
        </p:spPr>
        <p:txBody>
          <a:bodyPr/>
          <a:lstStyle/>
          <a:p>
            <a:r>
              <a:rPr lang="fr-FR" dirty="0"/>
              <a:t>Comparaison des deux options de regroupement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C4B9646-FB9F-E839-D6D3-88031E667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437" y="1706633"/>
            <a:ext cx="4845387" cy="780439"/>
          </a:xfrm>
        </p:spPr>
        <p:txBody>
          <a:bodyPr/>
          <a:lstStyle/>
          <a:p>
            <a:r>
              <a:rPr lang="de-DE" b="1" dirty="0"/>
              <a:t>Option 5 Cluster</a:t>
            </a:r>
            <a:endParaRPr lang="fr-FR" b="1" dirty="0"/>
          </a:p>
        </p:txBody>
      </p:sp>
      <p:graphicFrame>
        <p:nvGraphicFramePr>
          <p:cNvPr id="13" name="Inhaltsplatzhalter 12">
            <a:extLst>
              <a:ext uri="{FF2B5EF4-FFF2-40B4-BE49-F238E27FC236}">
                <a16:creationId xmlns:a16="http://schemas.microsoft.com/office/drawing/2014/main" id="{BAEE8423-B8B1-90C4-E9B1-AC5D0C615FC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05324803"/>
              </p:ext>
            </p:extLst>
          </p:nvPr>
        </p:nvGraphicFramePr>
        <p:xfrm>
          <a:off x="585437" y="2621902"/>
          <a:ext cx="4845050" cy="2786404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559463">
                  <a:extLst>
                    <a:ext uri="{9D8B030D-6E8A-4147-A177-3AD203B41FA5}">
                      <a16:colId xmlns:a16="http://schemas.microsoft.com/office/drawing/2014/main" val="718806275"/>
                    </a:ext>
                  </a:extLst>
                </a:gridCol>
                <a:gridCol w="714258">
                  <a:extLst>
                    <a:ext uri="{9D8B030D-6E8A-4147-A177-3AD203B41FA5}">
                      <a16:colId xmlns:a16="http://schemas.microsoft.com/office/drawing/2014/main" val="2357049610"/>
                    </a:ext>
                  </a:extLst>
                </a:gridCol>
                <a:gridCol w="1190430">
                  <a:extLst>
                    <a:ext uri="{9D8B030D-6E8A-4147-A177-3AD203B41FA5}">
                      <a16:colId xmlns:a16="http://schemas.microsoft.com/office/drawing/2014/main" val="2245899476"/>
                    </a:ext>
                  </a:extLst>
                </a:gridCol>
                <a:gridCol w="1380899">
                  <a:extLst>
                    <a:ext uri="{9D8B030D-6E8A-4147-A177-3AD203B41FA5}">
                      <a16:colId xmlns:a16="http://schemas.microsoft.com/office/drawing/2014/main" val="1590038412"/>
                    </a:ext>
                  </a:extLst>
                </a:gridCol>
              </a:tblGrid>
              <a:tr h="47869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Description du Cluster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Nombre de Client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Chiffres d'affaires en Million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Pourcentage des Ventes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5526947"/>
                  </a:ext>
                </a:extLst>
              </a:tr>
              <a:tr h="393588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 noyau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17586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37.3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44%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338888"/>
                  </a:ext>
                </a:extLst>
              </a:tr>
              <a:tr h="457286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Les gros consommateurs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3766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28.4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33§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5243492"/>
                  </a:ext>
                </a:extLst>
              </a:tr>
              <a:tr h="393588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Clients fragiles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22006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11.8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14 %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666594"/>
                  </a:ext>
                </a:extLst>
              </a:tr>
              <a:tr h="457286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Les acheteurs de machines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4430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6.7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08%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392052"/>
                  </a:ext>
                </a:extLst>
              </a:tr>
              <a:tr h="393588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Cas exceptionnels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212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1.0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01%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28" marR="8928" marT="8928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251376"/>
                  </a:ext>
                </a:extLst>
              </a:tr>
            </a:tbl>
          </a:graphicData>
        </a:graphic>
      </p:graphicFrame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FE2C3F1-723F-46FF-F720-5B14FAAAB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89110" y="1706633"/>
            <a:ext cx="4869249" cy="780439"/>
          </a:xfrm>
        </p:spPr>
        <p:txBody>
          <a:bodyPr/>
          <a:lstStyle/>
          <a:p>
            <a:pPr algn="r"/>
            <a:r>
              <a:rPr lang="de-DE" b="1" dirty="0"/>
              <a:t>Option 6 Cluster</a:t>
            </a:r>
            <a:endParaRPr lang="fr-FR" b="1" dirty="0"/>
          </a:p>
        </p:txBody>
      </p:sp>
      <p:graphicFrame>
        <p:nvGraphicFramePr>
          <p:cNvPr id="14" name="Inhaltsplatzhalter 13">
            <a:extLst>
              <a:ext uri="{FF2B5EF4-FFF2-40B4-BE49-F238E27FC236}">
                <a16:creationId xmlns:a16="http://schemas.microsoft.com/office/drawing/2014/main" id="{D6D2D5E3-704B-CCA9-3B52-68811727C42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567937080"/>
              </p:ext>
            </p:extLst>
          </p:nvPr>
        </p:nvGraphicFramePr>
        <p:xfrm>
          <a:off x="5789110" y="2613749"/>
          <a:ext cx="4869248" cy="3459583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1658759">
                  <a:extLst>
                    <a:ext uri="{9D8B030D-6E8A-4147-A177-3AD203B41FA5}">
                      <a16:colId xmlns:a16="http://schemas.microsoft.com/office/drawing/2014/main" val="2382234384"/>
                    </a:ext>
                  </a:extLst>
                </a:gridCol>
                <a:gridCol w="880883">
                  <a:extLst>
                    <a:ext uri="{9D8B030D-6E8A-4147-A177-3AD203B41FA5}">
                      <a16:colId xmlns:a16="http://schemas.microsoft.com/office/drawing/2014/main" val="592761208"/>
                    </a:ext>
                  </a:extLst>
                </a:gridCol>
                <a:gridCol w="1090670">
                  <a:extLst>
                    <a:ext uri="{9D8B030D-6E8A-4147-A177-3AD203B41FA5}">
                      <a16:colId xmlns:a16="http://schemas.microsoft.com/office/drawing/2014/main" val="3037562418"/>
                    </a:ext>
                  </a:extLst>
                </a:gridCol>
                <a:gridCol w="1238936">
                  <a:extLst>
                    <a:ext uri="{9D8B030D-6E8A-4147-A177-3AD203B41FA5}">
                      <a16:colId xmlns:a16="http://schemas.microsoft.com/office/drawing/2014/main" val="4259101148"/>
                    </a:ext>
                  </a:extLst>
                </a:gridCol>
              </a:tblGrid>
              <a:tr h="451049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Description du </a:t>
                      </a:r>
                    </a:p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Cluster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Nombre </a:t>
                      </a:r>
                    </a:p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 Client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Chiffres </a:t>
                      </a:r>
                    </a:p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d'affaires en </a:t>
                      </a:r>
                      <a:r>
                        <a:rPr lang="fr-FR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Millsion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Pourcentage des Ventes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2012490"/>
                  </a:ext>
                </a:extLst>
              </a:tr>
              <a:tr h="400408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 noyau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17699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                   32.8 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38%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06057"/>
                  </a:ext>
                </a:extLst>
              </a:tr>
              <a:tr h="451049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Les gros consommateurs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2242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                   21.0 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920173"/>
                  </a:ext>
                </a:extLst>
              </a:tr>
              <a:tr h="56953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Les acheteurs de Capsules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4077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                  14.4 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855324"/>
                  </a:ext>
                </a:extLst>
              </a:tr>
              <a:tr h="451049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Clients fragiles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19582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                     9.7 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11%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162333"/>
                  </a:ext>
                </a:extLst>
              </a:tr>
              <a:tr h="451049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Les acheteurs de machines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4189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                      6.4 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07%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024762"/>
                  </a:ext>
                </a:extLst>
              </a:tr>
              <a:tr h="451049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Cas exceptionnels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211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                     1.0 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01%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422334"/>
                  </a:ext>
                </a:extLst>
              </a:tr>
            </a:tbl>
          </a:graphicData>
        </a:graphic>
      </p:graphicFrame>
      <p:sp>
        <p:nvSpPr>
          <p:cNvPr id="16" name="Textfeld 15">
            <a:extLst>
              <a:ext uri="{FF2B5EF4-FFF2-40B4-BE49-F238E27FC236}">
                <a16:creationId xmlns:a16="http://schemas.microsoft.com/office/drawing/2014/main" id="{7A151A5B-96E0-5E49-9780-16A0BF8EC189}"/>
              </a:ext>
            </a:extLst>
          </p:cNvPr>
          <p:cNvSpPr txBox="1"/>
          <p:nvPr/>
        </p:nvSpPr>
        <p:spPr>
          <a:xfrm>
            <a:off x="-82605" y="5495533"/>
            <a:ext cx="569240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200" dirty="0"/>
              <a:t>Tableau: Chiffres clés pour 5 Cluster 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99077EB-0660-EC6F-BB38-4758215DEC14}"/>
              </a:ext>
            </a:extLst>
          </p:cNvPr>
          <p:cNvSpPr txBox="1"/>
          <p:nvPr/>
        </p:nvSpPr>
        <p:spPr>
          <a:xfrm>
            <a:off x="4965954" y="6181993"/>
            <a:ext cx="569240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200" dirty="0"/>
              <a:t>Tableau: Chiffres clés pour 6 Cluster </a:t>
            </a:r>
          </a:p>
        </p:txBody>
      </p:sp>
    </p:spTree>
    <p:extLst>
      <p:ext uri="{BB962C8B-B14F-4D97-AF65-F5344CB8AC3E}">
        <p14:creationId xmlns:p14="http://schemas.microsoft.com/office/powerpoint/2010/main" val="1330026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D97887C8-271F-D1D2-B626-5456257EBB82}"/>
              </a:ext>
            </a:extLst>
          </p:cNvPr>
          <p:cNvSpPr/>
          <p:nvPr/>
        </p:nvSpPr>
        <p:spPr>
          <a:xfrm>
            <a:off x="385591" y="1938967"/>
            <a:ext cx="10631277" cy="405420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09DF33-37A6-A1C9-F5CF-6D69066E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456560"/>
            <a:ext cx="10072922" cy="1325563"/>
          </a:xfrm>
        </p:spPr>
        <p:txBody>
          <a:bodyPr/>
          <a:lstStyle/>
          <a:p>
            <a:r>
              <a:rPr lang="fr-FR" dirty="0"/>
              <a:t>Visualisation de distributions selon les Cluster de l’Option 5 Cluster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C4B9646-FB9F-E839-D6D3-88031E667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437" y="2125278"/>
            <a:ext cx="4845387" cy="780439"/>
          </a:xfrm>
        </p:spPr>
        <p:txBody>
          <a:bodyPr>
            <a:normAutofit fontScale="85000" lnSpcReduction="10000"/>
          </a:bodyPr>
          <a:lstStyle/>
          <a:p>
            <a:r>
              <a:rPr lang="fr-FR" b="1" dirty="0"/>
              <a:t>Distribution des ventes totales en fonction de </a:t>
            </a:r>
            <a:r>
              <a:rPr lang="fr-FR" b="1" dirty="0" err="1"/>
              <a:t>lappartenance</a:t>
            </a:r>
            <a:r>
              <a:rPr lang="fr-FR" b="1" dirty="0"/>
              <a:t> à un cluster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81537AF-2A80-8B13-A838-398B380DE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099" y="3327265"/>
            <a:ext cx="4276725" cy="1971675"/>
          </a:xfrm>
          <a:prstGeom prst="rect">
            <a:avLst/>
          </a:prstGeom>
        </p:spPr>
      </p:pic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A8F4C8F0-6391-270F-23F9-A306055E84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89221" y="2111142"/>
            <a:ext cx="4869249" cy="780439"/>
          </a:xfrm>
        </p:spPr>
        <p:txBody>
          <a:bodyPr>
            <a:normAutofit fontScale="85000" lnSpcReduction="10000"/>
          </a:bodyPr>
          <a:lstStyle/>
          <a:p>
            <a:r>
              <a:rPr lang="fr-FR" b="1" dirty="0"/>
              <a:t>Distribution du nombre total de clients en fonction de l'appartenance à un cluster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C1E2AB15-9602-187F-CAA1-FD6E04B29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4699" y="3384415"/>
            <a:ext cx="38385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9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1883713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8423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D97887C8-271F-D1D2-B626-5456257EBB82}"/>
              </a:ext>
            </a:extLst>
          </p:cNvPr>
          <p:cNvSpPr/>
          <p:nvPr/>
        </p:nvSpPr>
        <p:spPr>
          <a:xfrm>
            <a:off x="385591" y="1938967"/>
            <a:ext cx="10631277" cy="405420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009DF33-37A6-A1C9-F5CF-6D69066E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456560"/>
            <a:ext cx="10072922" cy="1325563"/>
          </a:xfrm>
        </p:spPr>
        <p:txBody>
          <a:bodyPr/>
          <a:lstStyle/>
          <a:p>
            <a:r>
              <a:rPr lang="fr-FR" dirty="0"/>
              <a:t>Visualisation de distributions selon les Cluster de l’Option 6 Cluster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C4B9646-FB9F-E839-D6D3-88031E667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5437" y="2125278"/>
            <a:ext cx="4845387" cy="780439"/>
          </a:xfrm>
        </p:spPr>
        <p:txBody>
          <a:bodyPr>
            <a:normAutofit fontScale="85000" lnSpcReduction="10000"/>
          </a:bodyPr>
          <a:lstStyle/>
          <a:p>
            <a:r>
              <a:rPr lang="fr-FR" b="1" dirty="0"/>
              <a:t>Distribution des ventes totales en fonction de </a:t>
            </a:r>
            <a:r>
              <a:rPr lang="fr-FR" b="1" dirty="0" err="1"/>
              <a:t>lappartenance</a:t>
            </a:r>
            <a:r>
              <a:rPr lang="fr-FR" b="1" dirty="0"/>
              <a:t> à un cluster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181537AF-2A80-8B13-A838-398B380DE5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789221" y="3255654"/>
            <a:ext cx="4135932" cy="1971675"/>
          </a:xfrm>
          <a:prstGeom prst="rect">
            <a:avLst/>
          </a:prstGeom>
        </p:spPr>
      </p:pic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A8F4C8F0-6391-270F-23F9-A306055E84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89221" y="2111142"/>
            <a:ext cx="4869249" cy="780439"/>
          </a:xfrm>
        </p:spPr>
        <p:txBody>
          <a:bodyPr>
            <a:normAutofit fontScale="85000" lnSpcReduction="10000"/>
          </a:bodyPr>
          <a:lstStyle/>
          <a:p>
            <a:r>
              <a:rPr lang="fr-FR" b="1" dirty="0"/>
              <a:t>Distribution du nombre total de clients en fonction de l'appartenance à un cluster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C1E2AB15-9602-187F-CAA1-FD6E04B295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5437" y="3312804"/>
            <a:ext cx="3611490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304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9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0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2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680C1D34-BCE6-7399-5C91-48B756C4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1114691"/>
            <a:ext cx="5512288" cy="18805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Faire des predictions </a:t>
            </a:r>
            <a:r>
              <a:rPr lang="en-US"/>
              <a:t>pour chaque </a:t>
            </a:r>
            <a:r>
              <a:rPr lang="en-US" dirty="0"/>
              <a:t>cluster</a:t>
            </a: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9BFB270-A887-4B62-B243-50F92509A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1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42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4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6" name="Rechteck 25">
            <a:extLst>
              <a:ext uri="{FF2B5EF4-FFF2-40B4-BE49-F238E27FC236}">
                <a16:creationId xmlns:a16="http://schemas.microsoft.com/office/drawing/2014/main" id="{B1E7BA22-CB4C-173F-5DB4-D42346EA129E}"/>
              </a:ext>
            </a:extLst>
          </p:cNvPr>
          <p:cNvSpPr/>
          <p:nvPr/>
        </p:nvSpPr>
        <p:spPr>
          <a:xfrm>
            <a:off x="94331" y="2367639"/>
            <a:ext cx="6298021" cy="4319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3" name="Bildplatzhalter 10">
            <a:extLst>
              <a:ext uri="{FF2B5EF4-FFF2-40B4-BE49-F238E27FC236}">
                <a16:creationId xmlns:a16="http://schemas.microsoft.com/office/drawing/2014/main" id="{8C1535C9-AD1D-7B54-6AB9-E6DECF61694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1" r="22440" b="4"/>
          <a:stretch/>
        </p:blipFill>
        <p:spPr>
          <a:xfrm>
            <a:off x="525718" y="3131571"/>
            <a:ext cx="5489922" cy="3291279"/>
          </a:xfrm>
          <a:prstGeom prst="rect">
            <a:avLst/>
          </a:prstGeom>
        </p:spPr>
      </p:pic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915833"/>
            <a:ext cx="2438970" cy="942167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B108AF4-088E-4064-B983-46D04AE2E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9771377" y="5278254"/>
            <a:ext cx="623078" cy="1834221"/>
            <a:chOff x="10948005" y="3272152"/>
            <a:chExt cx="623078" cy="1834221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0072F45-87A5-41AF-8A5F-AA1169606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9543D5C-6314-4A56-96D8-66138F7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3B17B08-2B11-4A2F-9E2C-DE23C7250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38962" y="5013367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5" name="Graphic 12">
              <a:extLst>
                <a:ext uri="{FF2B5EF4-FFF2-40B4-BE49-F238E27FC236}">
                  <a16:creationId xmlns:a16="http://schemas.microsoft.com/office/drawing/2014/main" id="{1C07DBD2-276A-4A72-BF25-6FB2FCD05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Graphic 15">
              <a:extLst>
                <a:ext uri="{FF2B5EF4-FFF2-40B4-BE49-F238E27FC236}">
                  <a16:creationId xmlns:a16="http://schemas.microsoft.com/office/drawing/2014/main" id="{C354B108-DB71-4484-8743-68C8D5030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56574" y="4484929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Graphic 15">
              <a:extLst>
                <a:ext uri="{FF2B5EF4-FFF2-40B4-BE49-F238E27FC236}">
                  <a16:creationId xmlns:a16="http://schemas.microsoft.com/office/drawing/2014/main" id="{C50B8508-ED23-4F52-B6D0-18C4EFC54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7C296D5-FE18-49F2-BECF-3BBFD7834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98165" y="4772395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Bildplatzhalter 10">
            <a:extLst>
              <a:ext uri="{FF2B5EF4-FFF2-40B4-BE49-F238E27FC236}">
                <a16:creationId xmlns:a16="http://schemas.microsoft.com/office/drawing/2014/main" id="{B05DD6BE-119F-3AC9-C191-C2020E33AE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79" t="-2" r="-98" b="66501"/>
          <a:stretch/>
        </p:blipFill>
        <p:spPr>
          <a:xfrm>
            <a:off x="255899" y="2710306"/>
            <a:ext cx="2281748" cy="1461589"/>
          </a:xfrm>
          <a:prstGeom prst="rect">
            <a:avLst/>
          </a:prstGeom>
        </p:spPr>
      </p:pic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347A330E-C95D-CC01-5A9A-391DB0ADC4D3}"/>
              </a:ext>
            </a:extLst>
          </p:cNvPr>
          <p:cNvGrpSpPr/>
          <p:nvPr/>
        </p:nvGrpSpPr>
        <p:grpSpPr>
          <a:xfrm>
            <a:off x="6580340" y="1620004"/>
            <a:ext cx="4348683" cy="4516397"/>
            <a:chOff x="6580340" y="1124245"/>
            <a:chExt cx="4348683" cy="4516397"/>
          </a:xfrm>
        </p:grpSpPr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37099374-23C6-D425-C3AF-30BE726027C3}"/>
                </a:ext>
              </a:extLst>
            </p:cNvPr>
            <p:cNvSpPr/>
            <p:nvPr/>
          </p:nvSpPr>
          <p:spPr>
            <a:xfrm>
              <a:off x="6625414" y="3124172"/>
              <a:ext cx="4303609" cy="2516470"/>
            </a:xfrm>
            <a:custGeom>
              <a:avLst/>
              <a:gdLst>
                <a:gd name="connsiteX0" fmla="*/ 379995 w 2516469"/>
                <a:gd name="connsiteY0" fmla="*/ 0 h 2279925"/>
                <a:gd name="connsiteX1" fmla="*/ 2136474 w 2516469"/>
                <a:gd name="connsiteY1" fmla="*/ 0 h 2279925"/>
                <a:gd name="connsiteX2" fmla="*/ 2516469 w 2516469"/>
                <a:gd name="connsiteY2" fmla="*/ 379995 h 2279925"/>
                <a:gd name="connsiteX3" fmla="*/ 2516469 w 2516469"/>
                <a:gd name="connsiteY3" fmla="*/ 2279925 h 2279925"/>
                <a:gd name="connsiteX4" fmla="*/ 2516469 w 2516469"/>
                <a:gd name="connsiteY4" fmla="*/ 2279925 h 2279925"/>
                <a:gd name="connsiteX5" fmla="*/ 0 w 2516469"/>
                <a:gd name="connsiteY5" fmla="*/ 2279925 h 2279925"/>
                <a:gd name="connsiteX6" fmla="*/ 0 w 2516469"/>
                <a:gd name="connsiteY6" fmla="*/ 2279925 h 2279925"/>
                <a:gd name="connsiteX7" fmla="*/ 0 w 2516469"/>
                <a:gd name="connsiteY7" fmla="*/ 379995 h 2279925"/>
                <a:gd name="connsiteX8" fmla="*/ 379995 w 2516469"/>
                <a:gd name="connsiteY8" fmla="*/ 0 h 227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6469" h="2279925">
                  <a:moveTo>
                    <a:pt x="2516469" y="344276"/>
                  </a:moveTo>
                  <a:lnTo>
                    <a:pt x="2516469" y="1935649"/>
                  </a:lnTo>
                  <a:cubicBezTo>
                    <a:pt x="2516469" y="2125787"/>
                    <a:pt x="2328688" y="2279925"/>
                    <a:pt x="2097049" y="2279925"/>
                  </a:cubicBezTo>
                  <a:lnTo>
                    <a:pt x="0" y="2279925"/>
                  </a:lnTo>
                  <a:lnTo>
                    <a:pt x="0" y="2279925"/>
                  </a:lnTo>
                  <a:lnTo>
                    <a:pt x="0" y="0"/>
                  </a:lnTo>
                  <a:lnTo>
                    <a:pt x="0" y="0"/>
                  </a:lnTo>
                  <a:lnTo>
                    <a:pt x="2097049" y="0"/>
                  </a:lnTo>
                  <a:cubicBezTo>
                    <a:pt x="2328688" y="0"/>
                    <a:pt x="2516469" y="154138"/>
                    <a:pt x="2516469" y="344276"/>
                  </a:cubicBez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3340" tIns="137969" rIns="164637" bIns="137966" numCol="1" spcCol="1270" anchor="ctr" anchorCtr="0">
              <a:noAutofit/>
            </a:bodyPr>
            <a:lstStyle/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fr-FR" kern="1200" dirty="0"/>
                <a:t>la somme des réductions, 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fr-FR" kern="1200" dirty="0"/>
                <a:t>le nombre de commandes, 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fr-FR" kern="1200" dirty="0"/>
                <a:t>les machines placées, 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fr-FR" kern="1200" dirty="0"/>
                <a:t>sa catégorie (HORECA, BUREAU)</a:t>
              </a:r>
            </a:p>
            <a:p>
              <a:pPr marL="114300" lvl="1" indent="-114300" algn="l" defTabSz="6223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fr-FR" kern="1200" dirty="0"/>
                <a:t>Fréquence d'achat (temps moyen passé entre chaque commande)</a:t>
              </a:r>
              <a:endParaRPr lang="en-US" kern="1200" dirty="0"/>
            </a:p>
          </p:txBody>
        </p:sp>
        <p:sp>
          <p:nvSpPr>
            <p:cNvPr id="17" name="Freihandform: Form 16">
              <a:extLst>
                <a:ext uri="{FF2B5EF4-FFF2-40B4-BE49-F238E27FC236}">
                  <a16:creationId xmlns:a16="http://schemas.microsoft.com/office/drawing/2014/main" id="{0CE44C30-A3A0-91BD-A0A4-8C38C297822C}"/>
                </a:ext>
              </a:extLst>
            </p:cNvPr>
            <p:cNvSpPr/>
            <p:nvPr/>
          </p:nvSpPr>
          <p:spPr>
            <a:xfrm>
              <a:off x="6580340" y="1124245"/>
              <a:ext cx="4348683" cy="1991354"/>
            </a:xfrm>
            <a:custGeom>
              <a:avLst/>
              <a:gdLst>
                <a:gd name="connsiteX0" fmla="*/ 0 w 1878966"/>
                <a:gd name="connsiteY0" fmla="*/ 313167 h 2564459"/>
                <a:gd name="connsiteX1" fmla="*/ 313167 w 1878966"/>
                <a:gd name="connsiteY1" fmla="*/ 0 h 2564459"/>
                <a:gd name="connsiteX2" fmla="*/ 1565799 w 1878966"/>
                <a:gd name="connsiteY2" fmla="*/ 0 h 2564459"/>
                <a:gd name="connsiteX3" fmla="*/ 1878966 w 1878966"/>
                <a:gd name="connsiteY3" fmla="*/ 313167 h 2564459"/>
                <a:gd name="connsiteX4" fmla="*/ 1878966 w 1878966"/>
                <a:gd name="connsiteY4" fmla="*/ 2251292 h 2564459"/>
                <a:gd name="connsiteX5" fmla="*/ 1565799 w 1878966"/>
                <a:gd name="connsiteY5" fmla="*/ 2564459 h 2564459"/>
                <a:gd name="connsiteX6" fmla="*/ 313167 w 1878966"/>
                <a:gd name="connsiteY6" fmla="*/ 2564459 h 2564459"/>
                <a:gd name="connsiteX7" fmla="*/ 0 w 1878966"/>
                <a:gd name="connsiteY7" fmla="*/ 2251292 h 2564459"/>
                <a:gd name="connsiteX8" fmla="*/ 0 w 1878966"/>
                <a:gd name="connsiteY8" fmla="*/ 313167 h 2564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78966" h="2564459">
                  <a:moveTo>
                    <a:pt x="0" y="313167"/>
                  </a:moveTo>
                  <a:cubicBezTo>
                    <a:pt x="0" y="140210"/>
                    <a:pt x="140210" y="0"/>
                    <a:pt x="313167" y="0"/>
                  </a:cubicBezTo>
                  <a:lnTo>
                    <a:pt x="1565799" y="0"/>
                  </a:lnTo>
                  <a:cubicBezTo>
                    <a:pt x="1738756" y="0"/>
                    <a:pt x="1878966" y="140210"/>
                    <a:pt x="1878966" y="313167"/>
                  </a:cubicBezTo>
                  <a:lnTo>
                    <a:pt x="1878966" y="2251292"/>
                  </a:lnTo>
                  <a:cubicBezTo>
                    <a:pt x="1878966" y="2424249"/>
                    <a:pt x="1738756" y="2564459"/>
                    <a:pt x="1565799" y="2564459"/>
                  </a:cubicBezTo>
                  <a:lnTo>
                    <a:pt x="313167" y="2564459"/>
                  </a:lnTo>
                  <a:cubicBezTo>
                    <a:pt x="140210" y="2564459"/>
                    <a:pt x="0" y="2424249"/>
                    <a:pt x="0" y="2251292"/>
                  </a:cubicBezTo>
                  <a:lnTo>
                    <a:pt x="0" y="31316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64114" tIns="127919" rIns="164114" bIns="127919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 err="1"/>
                <a:t>Hypothese</a:t>
              </a:r>
              <a:r>
                <a:rPr lang="en-US" sz="2000" b="1" kern="1200" dirty="0"/>
                <a:t>: </a:t>
              </a:r>
            </a:p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2000" b="1" kern="1200" dirty="0"/>
                <a:t>Dans chaque cluster, les ventes peuvent être décrites comme une fonction basée sur les :</a:t>
              </a:r>
              <a:endParaRPr lang="en-US" sz="2000" b="1" kern="1200" dirty="0"/>
            </a:p>
          </p:txBody>
        </p:sp>
      </p:grpSp>
      <p:sp>
        <p:nvSpPr>
          <p:cNvPr id="28" name="Textfeld 27">
            <a:extLst>
              <a:ext uri="{FF2B5EF4-FFF2-40B4-BE49-F238E27FC236}">
                <a16:creationId xmlns:a16="http://schemas.microsoft.com/office/drawing/2014/main" id="{31BBE547-C79E-5F68-07FB-52353583E0BA}"/>
              </a:ext>
            </a:extLst>
          </p:cNvPr>
          <p:cNvSpPr txBox="1"/>
          <p:nvPr/>
        </p:nvSpPr>
        <p:spPr>
          <a:xfrm>
            <a:off x="1605913" y="6347928"/>
            <a:ext cx="44390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Fig: Relations entre le </a:t>
            </a:r>
            <a:r>
              <a:rPr lang="de-DE" sz="1100" dirty="0" err="1"/>
              <a:t>nombre</a:t>
            </a:r>
            <a:r>
              <a:rPr lang="de-DE" sz="1100" dirty="0"/>
              <a:t> de </a:t>
            </a:r>
            <a:r>
              <a:rPr lang="de-DE" sz="1100" dirty="0" err="1"/>
              <a:t>commandes</a:t>
            </a:r>
            <a:r>
              <a:rPr lang="de-DE" sz="1100" dirty="0"/>
              <a:t> et </a:t>
            </a:r>
            <a:r>
              <a:rPr lang="de-DE" sz="1100" dirty="0" err="1"/>
              <a:t>les</a:t>
            </a:r>
            <a:r>
              <a:rPr lang="de-DE" sz="1100" dirty="0"/>
              <a:t> </a:t>
            </a:r>
            <a:r>
              <a:rPr lang="de-DE" sz="1100" dirty="0" err="1"/>
              <a:t>Ventes</a:t>
            </a:r>
            <a:r>
              <a:rPr lang="de-DE" sz="1100" dirty="0"/>
              <a:t> nettes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3622467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BDAE249-5EA6-1A23-AF9F-CFB8F0293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2" y="971398"/>
            <a:ext cx="5577547" cy="15843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/>
              <a:t>Résultat final</a:t>
            </a:r>
          </a:p>
        </p:txBody>
      </p:sp>
      <p:grpSp>
        <p:nvGrpSpPr>
          <p:cNvPr id="33" name="Graphic 78">
            <a:extLst>
              <a:ext uri="{FF2B5EF4-FFF2-40B4-BE49-F238E27FC236}">
                <a16:creationId xmlns:a16="http://schemas.microsoft.com/office/drawing/2014/main" id="{674FBD09-398F-4886-8D52-3CCAB16E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7951" y="971370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4" name="Graphic 78">
              <a:extLst>
                <a:ext uri="{FF2B5EF4-FFF2-40B4-BE49-F238E27FC236}">
                  <a16:creationId xmlns:a16="http://schemas.microsoft.com/office/drawing/2014/main" id="{794E9BAB-B9ED-4E72-B558-1E4B8753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aphic 78">
              <a:extLst>
                <a:ext uri="{FF2B5EF4-FFF2-40B4-BE49-F238E27FC236}">
                  <a16:creationId xmlns:a16="http://schemas.microsoft.com/office/drawing/2014/main" id="{809A1029-A1BA-4EF8-959B-2AF852A34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6" name="Graphic 78">
                <a:extLst>
                  <a:ext uri="{FF2B5EF4-FFF2-40B4-BE49-F238E27FC236}">
                    <a16:creationId xmlns:a16="http://schemas.microsoft.com/office/drawing/2014/main" id="{1618CAAA-B087-4302-8144-EFDD1D9FD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D71D93E1-AEA4-4F92-BA99-24786C8A1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CE7112A6-6EAE-4620-B089-30D687AA0A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6F45DEA9-D350-4D7C-B408-D0250EE30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1E84B46-9597-410B-A51F-E2E0F2FAF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D4FD378-E29E-4996-A8B0-11E2368A6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BA59DF4-225D-4521-9655-5F0DF52E4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295146-5EA5-417D-AAEE-F59000BC6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768FE2E-63BB-4E2F-8744-A188E6C6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Graphic 12">
              <a:extLst>
                <a:ext uri="{FF2B5EF4-FFF2-40B4-BE49-F238E27FC236}">
                  <a16:creationId xmlns:a16="http://schemas.microsoft.com/office/drawing/2014/main" id="{4641D6CE-B3E9-440C-BAAE-6F6968AA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Graphic 15">
              <a:extLst>
                <a:ext uri="{FF2B5EF4-FFF2-40B4-BE49-F238E27FC236}">
                  <a16:creationId xmlns:a16="http://schemas.microsoft.com/office/drawing/2014/main" id="{8D02F1DC-8FDC-4424-8750-42EE6CB9F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2BB6A551-D864-43F8-B270-809C68AE3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7277C8-A482-4AA3-AFA6-7F211CE35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Rechteck 2">
            <a:extLst>
              <a:ext uri="{FF2B5EF4-FFF2-40B4-BE49-F238E27FC236}">
                <a16:creationId xmlns:a16="http://schemas.microsoft.com/office/drawing/2014/main" id="{F5A5B824-7FA5-98ED-B408-7294D70F6881}"/>
              </a:ext>
            </a:extLst>
          </p:cNvPr>
          <p:cNvSpPr/>
          <p:nvPr/>
        </p:nvSpPr>
        <p:spPr>
          <a:xfrm>
            <a:off x="94331" y="2367638"/>
            <a:ext cx="11946122" cy="443698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4A7FB2FE-826F-C3CA-D237-2529AC872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572100"/>
              </p:ext>
            </p:extLst>
          </p:nvPr>
        </p:nvGraphicFramePr>
        <p:xfrm>
          <a:off x="518452" y="2663206"/>
          <a:ext cx="11143327" cy="3904024"/>
        </p:xfrm>
        <a:graphic>
          <a:graphicData uri="http://schemas.openxmlformats.org/drawingml/2006/table">
            <a:tbl>
              <a:tblPr firstRow="1" bandRow="1"/>
              <a:tblGrid>
                <a:gridCol w="856328">
                  <a:extLst>
                    <a:ext uri="{9D8B030D-6E8A-4147-A177-3AD203B41FA5}">
                      <a16:colId xmlns:a16="http://schemas.microsoft.com/office/drawing/2014/main" val="2536187111"/>
                    </a:ext>
                  </a:extLst>
                </a:gridCol>
                <a:gridCol w="895933">
                  <a:extLst>
                    <a:ext uri="{9D8B030D-6E8A-4147-A177-3AD203B41FA5}">
                      <a16:colId xmlns:a16="http://schemas.microsoft.com/office/drawing/2014/main" val="766970422"/>
                    </a:ext>
                  </a:extLst>
                </a:gridCol>
                <a:gridCol w="1869650">
                  <a:extLst>
                    <a:ext uri="{9D8B030D-6E8A-4147-A177-3AD203B41FA5}">
                      <a16:colId xmlns:a16="http://schemas.microsoft.com/office/drawing/2014/main" val="3607149826"/>
                    </a:ext>
                  </a:extLst>
                </a:gridCol>
                <a:gridCol w="1869650">
                  <a:extLst>
                    <a:ext uri="{9D8B030D-6E8A-4147-A177-3AD203B41FA5}">
                      <a16:colId xmlns:a16="http://schemas.microsoft.com/office/drawing/2014/main" val="3206002695"/>
                    </a:ext>
                  </a:extLst>
                </a:gridCol>
                <a:gridCol w="2825883">
                  <a:extLst>
                    <a:ext uri="{9D8B030D-6E8A-4147-A177-3AD203B41FA5}">
                      <a16:colId xmlns:a16="http://schemas.microsoft.com/office/drawing/2014/main" val="4147353434"/>
                    </a:ext>
                  </a:extLst>
                </a:gridCol>
                <a:gridCol w="2825883">
                  <a:extLst>
                    <a:ext uri="{9D8B030D-6E8A-4147-A177-3AD203B41FA5}">
                      <a16:colId xmlns:a16="http://schemas.microsoft.com/office/drawing/2014/main" val="3879078127"/>
                    </a:ext>
                  </a:extLst>
                </a:gridCol>
              </a:tblGrid>
              <a:tr h="497717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Compte Client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cluster5_descr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cluster6_descr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Potential5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Potential6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6909535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36125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2813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</a:t>
                      </a:r>
                      <a:r>
                        <a:rPr lang="fr-FR" sz="1400" b="0" i="0" u="none" strike="noStrike" dirty="0" err="1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damelioration</a:t>
                      </a:r>
                      <a:endParaRPr lang="fr-FR" sz="1400" b="0" i="0" u="none" strike="noStrike" dirty="0">
                        <a:solidFill>
                          <a:srgbClr val="9C000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710384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11260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1720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performance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encore du potentiel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422465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45591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396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performance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performance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6728198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27166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16586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gros consommateurs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gros consommateur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159878"/>
                  </a:ext>
                </a:extLst>
              </a:tr>
              <a:tr h="497717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44416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1711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acheteurs de machines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Les acheteurs de machines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1204949"/>
                  </a:ext>
                </a:extLst>
              </a:tr>
              <a:tr h="497717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8881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817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performance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performances supérieures à  la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585699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37151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4193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682489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13535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1413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grand potentiel damelioration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741120"/>
                  </a:ext>
                </a:extLst>
              </a:tr>
              <a:tr h="273308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32180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2602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 noyau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encore du potentiel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encore du potentiel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3631399"/>
                  </a:ext>
                </a:extLst>
              </a:tr>
              <a:tr h="497717"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6430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421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Clients fragiles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performances supérieures à  la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performances supérieures à  la moyenne</a:t>
                      </a:r>
                    </a:p>
                  </a:txBody>
                  <a:tcPr marL="10704" marR="10704" marT="1070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944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873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4037242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5567908" y="2757136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586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5132852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8130490" y="2757136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6043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1B4736CE-056C-AC0C-2889-221C06018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Optimiser l’analyse</a:t>
            </a:r>
            <a:endParaRPr lang="en-US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FF3E84B-AD7A-EAF5-4C03-6D5FB9D107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Varier</a:t>
            </a:r>
            <a:r>
              <a:rPr lang="de-DE" dirty="0"/>
              <a:t> </a:t>
            </a:r>
            <a:r>
              <a:rPr lang="de-DE" dirty="0" err="1"/>
              <a:t>les</a:t>
            </a:r>
            <a:r>
              <a:rPr lang="de-DE" dirty="0"/>
              <a:t> variables </a:t>
            </a:r>
            <a:r>
              <a:rPr lang="de-DE" dirty="0" err="1"/>
              <a:t>inclus</a:t>
            </a:r>
            <a:r>
              <a:rPr lang="de-DE" dirty="0"/>
              <a:t> </a:t>
            </a:r>
            <a:r>
              <a:rPr lang="de-DE" dirty="0" err="1"/>
              <a:t>dans</a:t>
            </a:r>
            <a:r>
              <a:rPr lang="de-DE" dirty="0"/>
              <a:t> </a:t>
            </a:r>
            <a:r>
              <a:rPr lang="de-DE" dirty="0" err="1"/>
              <a:t>l‘analyse</a:t>
            </a:r>
            <a:endParaRPr lang="fr-FR" dirty="0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AD0A9F9A-618E-6B63-ABAB-9258CF77DA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Inclure</a:t>
            </a:r>
            <a:r>
              <a:rPr lang="de-DE" dirty="0"/>
              <a:t> le </a:t>
            </a:r>
            <a:r>
              <a:rPr lang="de-DE" dirty="0" err="1"/>
              <a:t>mois</a:t>
            </a:r>
            <a:r>
              <a:rPr lang="de-DE" dirty="0"/>
              <a:t> et </a:t>
            </a:r>
            <a:r>
              <a:rPr lang="de-DE" dirty="0" err="1"/>
              <a:t>l‘année</a:t>
            </a:r>
            <a:r>
              <a:rPr lang="de-DE" dirty="0"/>
              <a:t> </a:t>
            </a:r>
            <a:r>
              <a:rPr lang="de-DE" dirty="0" err="1"/>
              <a:t>d‘aqcuisition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Créer</a:t>
            </a:r>
            <a:r>
              <a:rPr lang="de-DE" dirty="0"/>
              <a:t> </a:t>
            </a:r>
            <a:r>
              <a:rPr lang="de-DE" dirty="0" err="1"/>
              <a:t>un</a:t>
            </a:r>
            <a:r>
              <a:rPr lang="de-DE" dirty="0"/>
              <a:t> KPI </a:t>
            </a:r>
            <a:r>
              <a:rPr lang="de-DE" dirty="0" err="1"/>
              <a:t>pour</a:t>
            </a:r>
            <a:r>
              <a:rPr lang="de-DE" dirty="0"/>
              <a:t> </a:t>
            </a:r>
            <a:r>
              <a:rPr lang="de-DE" dirty="0" err="1"/>
              <a:t>mesurer</a:t>
            </a:r>
            <a:r>
              <a:rPr lang="de-DE" dirty="0"/>
              <a:t> la </a:t>
            </a:r>
            <a:r>
              <a:rPr lang="de-DE" dirty="0" err="1"/>
              <a:t>partie</a:t>
            </a:r>
            <a:r>
              <a:rPr lang="de-DE" dirty="0"/>
              <a:t> BIO des </a:t>
            </a:r>
            <a:r>
              <a:rPr lang="de-DE" dirty="0" err="1"/>
              <a:t>achats</a:t>
            </a:r>
            <a:endParaRPr lang="de-DE" dirty="0"/>
          </a:p>
          <a:p>
            <a:pPr marL="742950" lvl="2" indent="-285750"/>
            <a:r>
              <a:rPr lang="de-DE" dirty="0"/>
              <a:t>Question: </a:t>
            </a:r>
            <a:r>
              <a:rPr lang="de-DE" dirty="0" err="1"/>
              <a:t>Gamme</a:t>
            </a:r>
            <a:r>
              <a:rPr lang="de-DE" dirty="0"/>
              <a:t> BIO </a:t>
            </a:r>
            <a:r>
              <a:rPr lang="de-DE" dirty="0" err="1"/>
              <a:t>déjà</a:t>
            </a:r>
            <a:r>
              <a:rPr lang="de-DE" dirty="0"/>
              <a:t> </a:t>
            </a:r>
            <a:r>
              <a:rPr lang="de-DE" dirty="0" err="1"/>
              <a:t>existant</a:t>
            </a:r>
            <a:r>
              <a:rPr lang="de-DE" dirty="0"/>
              <a:t> en 2018?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380FCB9D-2499-C859-65BF-7D2E3FB17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err="1"/>
              <a:t>Varier</a:t>
            </a:r>
            <a:r>
              <a:rPr lang="de-DE" dirty="0"/>
              <a:t> la </a:t>
            </a:r>
            <a:r>
              <a:rPr lang="de-DE" dirty="0" err="1"/>
              <a:t>base</a:t>
            </a:r>
            <a:r>
              <a:rPr lang="de-DE" dirty="0"/>
              <a:t> de </a:t>
            </a:r>
            <a:r>
              <a:rPr lang="de-DE" dirty="0" err="1"/>
              <a:t>données</a:t>
            </a:r>
            <a:r>
              <a:rPr lang="de-DE" dirty="0"/>
              <a:t> </a:t>
            </a:r>
            <a:r>
              <a:rPr lang="de-DE" dirty="0" err="1"/>
              <a:t>inclus</a:t>
            </a:r>
            <a:endParaRPr lang="fr-FR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E7A9E1E9-90B0-3A8D-933D-3FE0460B7D7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Inclure et exclure les valeurs aberrantes </a:t>
            </a:r>
          </a:p>
          <a:p>
            <a:pPr marL="742950" lvl="2" indent="-285750"/>
            <a:r>
              <a:rPr lang="fr-FR" dirty="0"/>
              <a:t>Transformation au lieu d’exclusion</a:t>
            </a:r>
          </a:p>
          <a:p>
            <a:pPr marL="285750" lvl="1" indent="-285750"/>
            <a:r>
              <a:rPr lang="fr-FR" dirty="0"/>
              <a:t>Segmenter seulement les nouveau clients de 2018</a:t>
            </a:r>
          </a:p>
        </p:txBody>
      </p:sp>
    </p:spTree>
    <p:extLst>
      <p:ext uri="{BB962C8B-B14F-4D97-AF65-F5344CB8AC3E}">
        <p14:creationId xmlns:p14="http://schemas.microsoft.com/office/powerpoint/2010/main" val="4250361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CBA0BD-1DC0-2D56-A864-298BE1FB0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830" y="991518"/>
            <a:ext cx="3759917" cy="1211856"/>
          </a:xfrm>
        </p:spPr>
        <p:txBody>
          <a:bodyPr anchor="t">
            <a:normAutofit fontScale="90000"/>
          </a:bodyPr>
          <a:lstStyle/>
          <a:p>
            <a:r>
              <a:rPr lang="fr-FR" dirty="0"/>
              <a:t>Optimiser l’analyse</a:t>
            </a:r>
            <a:br>
              <a:rPr lang="fr-FR" dirty="0"/>
            </a:br>
            <a:endParaRPr lang="fr-FR" dirty="0"/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6544629F-3227-BA5A-C759-2C57766C96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0768372"/>
              </p:ext>
            </p:extLst>
          </p:nvPr>
        </p:nvGraphicFramePr>
        <p:xfrm>
          <a:off x="5068561" y="582842"/>
          <a:ext cx="6449246" cy="54877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0574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CDDA9C3-92F7-FD11-9733-C40214B11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2822222"/>
            <a:ext cx="11944350" cy="4035778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1B4736CE-056C-AC0C-2889-221C0601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Étendre le projet sur plus d'un an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D720A3B-82CF-60C9-78D0-27020B3FD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4040" y="516375"/>
            <a:ext cx="4551338" cy="199838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Les nouveaux clients achètent des machines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Les anciens clients achètent plus de Capsules</a:t>
            </a:r>
            <a:br>
              <a:rPr lang="fr-FR" sz="1600" dirty="0"/>
            </a:br>
            <a:endParaRPr lang="fr-FR" sz="1600" dirty="0"/>
          </a:p>
          <a:p>
            <a:r>
              <a:rPr lang="fr-FR" sz="1600" dirty="0"/>
              <a:t>=&gt; Prédire la consommation de Capsules en 2018 avec les Machines achetées en 2017</a:t>
            </a:r>
            <a:endParaRPr lang="en-US" sz="16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E48080E-942E-547F-1407-3820D5AE7DA0}"/>
              </a:ext>
            </a:extLst>
          </p:cNvPr>
          <p:cNvSpPr/>
          <p:nvPr/>
        </p:nvSpPr>
        <p:spPr>
          <a:xfrm>
            <a:off x="4893628" y="6671733"/>
            <a:ext cx="2156178" cy="1862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Mois de la </a:t>
            </a:r>
            <a:r>
              <a:rPr lang="de-DE" sz="1400" dirty="0" err="1"/>
              <a:t>commande</a:t>
            </a:r>
            <a:endParaRPr lang="fr-FR" sz="14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491C851-CB11-E0B4-A9D8-EB9A97944537}"/>
              </a:ext>
            </a:extLst>
          </p:cNvPr>
          <p:cNvSpPr/>
          <p:nvPr/>
        </p:nvSpPr>
        <p:spPr>
          <a:xfrm rot="16200000">
            <a:off x="-1166538" y="4673905"/>
            <a:ext cx="2991955" cy="224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Chiffres</a:t>
            </a:r>
            <a:r>
              <a:rPr lang="de-DE" sz="1400" dirty="0"/>
              <a:t> </a:t>
            </a:r>
            <a:r>
              <a:rPr lang="de-DE" sz="1400" dirty="0" err="1"/>
              <a:t>d‘affaires</a:t>
            </a:r>
            <a:r>
              <a:rPr lang="de-DE" sz="1400" dirty="0"/>
              <a:t> </a:t>
            </a:r>
            <a:r>
              <a:rPr lang="de-DE" sz="1400" dirty="0" err="1"/>
              <a:t>accumulés</a:t>
            </a:r>
            <a:endParaRPr lang="fr-FR" sz="14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9D17679-F866-90CB-E2BC-9AE764FEB3EA}"/>
              </a:ext>
            </a:extLst>
          </p:cNvPr>
          <p:cNvSpPr/>
          <p:nvPr/>
        </p:nvSpPr>
        <p:spPr>
          <a:xfrm rot="16200000">
            <a:off x="10190103" y="4719097"/>
            <a:ext cx="3296355" cy="134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Qunatité</a:t>
            </a:r>
            <a:r>
              <a:rPr lang="de-DE" sz="1400" dirty="0"/>
              <a:t> de Machines </a:t>
            </a:r>
            <a:r>
              <a:rPr lang="de-DE" sz="1400" dirty="0" err="1"/>
              <a:t>vendu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7552894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0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B4736CE-056C-AC0C-2889-221C06018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2"/>
            <a:ext cx="5512288" cy="17393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Intégrer la </a:t>
            </a:r>
            <a:r>
              <a:rPr lang="fr-FR" dirty="0" err="1"/>
              <a:t>sésonalité</a:t>
            </a:r>
            <a:r>
              <a:rPr lang="fr-FR" dirty="0"/>
              <a:t> des produits</a:t>
            </a:r>
            <a:endParaRPr lang="en-US" dirty="0"/>
          </a:p>
        </p:txBody>
      </p:sp>
      <p:grpSp>
        <p:nvGrpSpPr>
          <p:cNvPr id="37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8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8D720A3B-82CF-60C9-78D0-27020B3FDE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44040" y="1114691"/>
            <a:ext cx="4159233" cy="13962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dirty="0"/>
              <a:t>Effectuer une analyse des séries temporelles</a:t>
            </a:r>
            <a:endParaRPr lang="en-US" dirty="0"/>
          </a:p>
        </p:txBody>
      </p:sp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4EFA52A-1A47-347E-DDA2-B3C825BB06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5759"/>
          <a:stretch/>
        </p:blipFill>
        <p:spPr>
          <a:xfrm>
            <a:off x="20" y="2865265"/>
            <a:ext cx="12191980" cy="3992735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EE48080E-942E-547F-1407-3820D5AE7DA0}"/>
              </a:ext>
            </a:extLst>
          </p:cNvPr>
          <p:cNvSpPr/>
          <p:nvPr/>
        </p:nvSpPr>
        <p:spPr>
          <a:xfrm>
            <a:off x="4893628" y="6671733"/>
            <a:ext cx="2156178" cy="1862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Mois de la </a:t>
            </a:r>
            <a:r>
              <a:rPr lang="de-DE" sz="1400" dirty="0" err="1"/>
              <a:t>commande</a:t>
            </a:r>
            <a:endParaRPr lang="fr-FR" sz="14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491C851-CB11-E0B4-A9D8-EB9A97944537}"/>
              </a:ext>
            </a:extLst>
          </p:cNvPr>
          <p:cNvSpPr/>
          <p:nvPr/>
        </p:nvSpPr>
        <p:spPr>
          <a:xfrm rot="16200000">
            <a:off x="-1166538" y="4673905"/>
            <a:ext cx="2991955" cy="2244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Chiffres</a:t>
            </a:r>
            <a:r>
              <a:rPr lang="de-DE" sz="1400" dirty="0"/>
              <a:t> </a:t>
            </a:r>
            <a:r>
              <a:rPr lang="de-DE" sz="1400" dirty="0" err="1"/>
              <a:t>d‘affaires</a:t>
            </a:r>
            <a:r>
              <a:rPr lang="de-DE" sz="1400" dirty="0"/>
              <a:t> </a:t>
            </a:r>
            <a:r>
              <a:rPr lang="de-DE" sz="1400" dirty="0" err="1"/>
              <a:t>accumulés</a:t>
            </a:r>
            <a:endParaRPr lang="fr-FR" sz="14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9D17679-F866-90CB-E2BC-9AE764FEB3EA}"/>
              </a:ext>
            </a:extLst>
          </p:cNvPr>
          <p:cNvSpPr/>
          <p:nvPr/>
        </p:nvSpPr>
        <p:spPr>
          <a:xfrm rot="16200000">
            <a:off x="10190103" y="4719097"/>
            <a:ext cx="3296355" cy="1347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Qunatité</a:t>
            </a:r>
            <a:r>
              <a:rPr lang="de-DE" sz="1400" dirty="0"/>
              <a:t> de Machines </a:t>
            </a:r>
            <a:r>
              <a:rPr lang="de-DE" sz="1400" dirty="0" err="1"/>
              <a:t>vendu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983826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34EFA52A-1A47-347E-DDA2-B3C825BB060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b="5759"/>
          <a:stretch/>
        </p:blipFill>
        <p:spPr>
          <a:xfrm>
            <a:off x="7284569" y="2672822"/>
            <a:ext cx="3658478" cy="1198110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EE48080E-942E-547F-1407-3820D5AE7DA0}"/>
              </a:ext>
            </a:extLst>
          </p:cNvPr>
          <p:cNvSpPr/>
          <p:nvPr/>
        </p:nvSpPr>
        <p:spPr>
          <a:xfrm>
            <a:off x="4893628" y="6671733"/>
            <a:ext cx="2156178" cy="1862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1400" dirty="0"/>
              <a:t>Mois de la </a:t>
            </a:r>
            <a:r>
              <a:rPr lang="de-DE" sz="1400" dirty="0" err="1"/>
              <a:t>commande</a:t>
            </a:r>
            <a:endParaRPr lang="fr-FR" sz="14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0284629-FAE0-942C-2ED9-F9BED819B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569" y="795874"/>
            <a:ext cx="3658478" cy="1236133"/>
          </a:xfrm>
          <a:prstGeom prst="rect">
            <a:avLst/>
          </a:prstGeo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F7C8F66-EB8E-EA98-9D60-FC42339DB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FF0A167-C671-B89D-36B6-31528289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147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150600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405114" y="2777924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455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27FF25-3E5C-787F-DF05-86DD72973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248" y="1167658"/>
            <a:ext cx="9090476" cy="2179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Conclusion et Questions</a:t>
            </a:r>
          </a:p>
        </p:txBody>
      </p:sp>
      <p:pic>
        <p:nvPicPr>
          <p:cNvPr id="5" name="Espace réservé du contenu 4" descr="Une image contenant personne, intérieur&#10;&#10;Description générée automatiquement">
            <a:extLst>
              <a:ext uri="{FF2B5EF4-FFF2-40B4-BE49-F238E27FC236}">
                <a16:creationId xmlns:a16="http://schemas.microsoft.com/office/drawing/2014/main" id="{A5227196-AF1F-A423-1B33-1171CA06F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</a:blip>
          <a:srcRect t="36449" r="-1" b="7286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3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0CD08F-15FA-29BC-77A4-C8BBFEE0F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4663649" cy="14550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I. Les objectives du </a:t>
            </a:r>
            <a:r>
              <a:rPr lang="en-US" dirty="0" err="1"/>
              <a:t>projet</a:t>
            </a:r>
            <a:endParaRPr lang="en-US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3414CA0-BED4-947B-9B16-BAE95410DB90}"/>
              </a:ext>
            </a:extLst>
          </p:cNvPr>
          <p:cNvSpPr txBox="1"/>
          <p:nvPr/>
        </p:nvSpPr>
        <p:spPr>
          <a:xfrm>
            <a:off x="525717" y="2673753"/>
            <a:ext cx="4905599" cy="37617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b="1" dirty="0" err="1"/>
              <a:t>Définir</a:t>
            </a:r>
            <a:r>
              <a:rPr lang="en-US" sz="2000" b="1" dirty="0"/>
              <a:t> la </a:t>
            </a:r>
            <a:r>
              <a:rPr lang="en-US" sz="2000" b="1" dirty="0" err="1"/>
              <a:t>qualité</a:t>
            </a:r>
            <a:r>
              <a:rPr lang="en-US" sz="2000" b="1" dirty="0"/>
              <a:t> d’un nouveau client</a:t>
            </a:r>
          </a:p>
          <a:p>
            <a:pPr marL="457200" indent="-4572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Qualité</a:t>
            </a:r>
            <a:r>
              <a:rPr lang="en-US" sz="2000" dirty="0"/>
              <a:t>: </a:t>
            </a:r>
            <a:r>
              <a:rPr lang="en-US" sz="2000" dirty="0" err="1"/>
              <a:t>Montant</a:t>
            </a:r>
            <a:r>
              <a:rPr lang="en-US" sz="2000" dirty="0"/>
              <a:t> des ventes totals</a:t>
            </a:r>
          </a:p>
          <a:p>
            <a:pPr marL="457200" indent="-4572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Qualité</a:t>
            </a:r>
            <a:r>
              <a:rPr lang="en-US" sz="2000" dirty="0"/>
              <a:t>: </a:t>
            </a:r>
            <a:r>
              <a:rPr lang="fr-FR" sz="2000" dirty="0"/>
              <a:t>Comportements individuels qui caractérisent le client et le distinguent des autres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fr-FR" sz="2000" b="1" dirty="0"/>
              <a:t>Donner aux commerciaux une classification simple d’un nouveau client</a:t>
            </a:r>
          </a:p>
          <a:p>
            <a: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Ses principaux caractéristiques</a:t>
            </a:r>
          </a:p>
          <a:p>
            <a:pPr marL="342900" indent="-3429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Son </a:t>
            </a:r>
            <a:r>
              <a:rPr lang="fr-FR" sz="2000" dirty="0" err="1"/>
              <a:t>potential</a:t>
            </a:r>
            <a:r>
              <a:rPr lang="fr-FR" sz="2000" dirty="0"/>
              <a:t> de développement</a:t>
            </a:r>
          </a:p>
        </p:txBody>
      </p:sp>
      <p:pic>
        <p:nvPicPr>
          <p:cNvPr id="7" name="Image 6" descr="Une image contenant personne, intérieur&#10;&#10;Description générée automatiquement">
            <a:extLst>
              <a:ext uri="{FF2B5EF4-FFF2-40B4-BE49-F238E27FC236}">
                <a16:creationId xmlns:a16="http://schemas.microsoft.com/office/drawing/2014/main" id="{20534441-25EA-AF94-D057-5A677309A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780" y="553415"/>
            <a:ext cx="5660211" cy="5660211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5B23787-5CFF-1278-AC34-6F84821D7A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32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70061D-6CB9-7D84-A105-54BCB8E68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du projet « GET 2018 »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A6A61A0A-3362-E4A2-5611-9554F9D4DA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4562373"/>
              </p:ext>
            </p:extLst>
          </p:nvPr>
        </p:nvGraphicFramePr>
        <p:xfrm>
          <a:off x="525463" y="2522538"/>
          <a:ext cx="10077450" cy="354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2F54F15A-F96B-5651-CE3A-60103DAA315B}"/>
              </a:ext>
            </a:extLst>
          </p:cNvPr>
          <p:cNvSpPr/>
          <p:nvPr/>
        </p:nvSpPr>
        <p:spPr>
          <a:xfrm>
            <a:off x="2971459" y="2757136"/>
            <a:ext cx="2592729" cy="3078866"/>
          </a:xfrm>
          <a:prstGeom prst="rect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403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1" name="Rectangle 160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6" name="!!Titel 5">
            <a:extLst>
              <a:ext uri="{FF2B5EF4-FFF2-40B4-BE49-F238E27FC236}">
                <a16:creationId xmlns:a16="http://schemas.microsoft.com/office/drawing/2014/main" id="{158B769E-6D76-C28C-1DA9-F79F59A87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75403"/>
            <a:ext cx="5512288" cy="18356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brute</a:t>
            </a:r>
          </a:p>
        </p:txBody>
      </p:sp>
      <p:grpSp>
        <p:nvGrpSpPr>
          <p:cNvPr id="163" name="Graphic 78">
            <a:extLst>
              <a:ext uri="{FF2B5EF4-FFF2-40B4-BE49-F238E27FC236}">
                <a16:creationId xmlns:a16="http://schemas.microsoft.com/office/drawing/2014/main" id="{2EDC2578-BDB0-4118-975D-CFCE02823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63724" y="77610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164" name="Graphic 78">
              <a:extLst>
                <a:ext uri="{FF2B5EF4-FFF2-40B4-BE49-F238E27FC236}">
                  <a16:creationId xmlns:a16="http://schemas.microsoft.com/office/drawing/2014/main" id="{FB6536F0-4A9C-46C9-96E9-22CBB33E6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5" name="Graphic 78">
              <a:extLst>
                <a:ext uri="{FF2B5EF4-FFF2-40B4-BE49-F238E27FC236}">
                  <a16:creationId xmlns:a16="http://schemas.microsoft.com/office/drawing/2014/main" id="{DFD6A33A-F889-42D7-ADC2-DD9B88DF0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66" name="Graphic 78">
                <a:extLst>
                  <a:ext uri="{FF2B5EF4-FFF2-40B4-BE49-F238E27FC236}">
                    <a16:creationId xmlns:a16="http://schemas.microsoft.com/office/drawing/2014/main" id="{C375AFD7-9E86-4D19-B86E-C936D33B0D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Graphic 78">
                <a:extLst>
                  <a:ext uri="{FF2B5EF4-FFF2-40B4-BE49-F238E27FC236}">
                    <a16:creationId xmlns:a16="http://schemas.microsoft.com/office/drawing/2014/main" id="{4102C78E-31A2-4DB3-8790-415EB0B48A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Graphic 78">
                <a:extLst>
                  <a:ext uri="{FF2B5EF4-FFF2-40B4-BE49-F238E27FC236}">
                    <a16:creationId xmlns:a16="http://schemas.microsoft.com/office/drawing/2014/main" id="{4F3E144D-8167-438A-B67F-50F5D9C0C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Graphic 78">
                <a:extLst>
                  <a:ext uri="{FF2B5EF4-FFF2-40B4-BE49-F238E27FC236}">
                    <a16:creationId xmlns:a16="http://schemas.microsoft.com/office/drawing/2014/main" id="{4BE2135F-02C1-449F-B195-232E9AFDD6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C83C34BC-2592-102B-BE19-DB6AE785484C}"/>
              </a:ext>
            </a:extLst>
          </p:cNvPr>
          <p:cNvSpPr txBox="1"/>
          <p:nvPr/>
        </p:nvSpPr>
        <p:spPr>
          <a:xfrm>
            <a:off x="6444040" y="1114691"/>
            <a:ext cx="5174702" cy="1492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dirty="0"/>
              <a:t>2,2 Millions de </a:t>
            </a:r>
            <a:r>
              <a:rPr lang="en-US" sz="2000" dirty="0" err="1"/>
              <a:t>ligne</a:t>
            </a:r>
            <a:r>
              <a:rPr lang="en-US" sz="2000" dirty="0"/>
              <a:t> de </a:t>
            </a:r>
            <a:r>
              <a:rPr lang="en-US" sz="2000" dirty="0" err="1"/>
              <a:t>Commandes</a:t>
            </a:r>
            <a:endParaRPr lang="en-US" sz="2000" dirty="0"/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r>
              <a:rPr lang="en-US" sz="2000" dirty="0" err="1"/>
              <a:t>Toutes</a:t>
            </a:r>
            <a:r>
              <a:rPr lang="en-US" sz="2000" dirty="0"/>
              <a:t> les </a:t>
            </a:r>
            <a:r>
              <a:rPr lang="en-US" sz="2000" dirty="0" err="1"/>
              <a:t>commandes</a:t>
            </a:r>
            <a:r>
              <a:rPr lang="en-US" sz="2000" dirty="0"/>
              <a:t> de 2018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BtoB</a:t>
            </a:r>
            <a:endParaRPr lang="en-US" sz="2000" dirty="0"/>
          </a:p>
          <a:p>
            <a:pPr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</a:pPr>
            <a:endParaRPr lang="en-US" sz="2000" dirty="0"/>
          </a:p>
        </p:txBody>
      </p:sp>
      <p:sp>
        <p:nvSpPr>
          <p:cNvPr id="171" name="Freeform: Shape 170">
            <a:extLst>
              <a:ext uri="{FF2B5EF4-FFF2-40B4-BE49-F238E27FC236}">
                <a16:creationId xmlns:a16="http://schemas.microsoft.com/office/drawing/2014/main" id="{E1BEDD21-8CC9-4E04-B8CF-CE59786DF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6DA475A-533E-4A16-A83E-0171FFB6D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9EB076CD-5E1A-4B4E-8434-EB36C96CD9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6EB8026-10C9-4869-9F11-AD4C064F9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49D45E4-020D-4F13-BA0F-A5307EA2A3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7" name="Graphic 12">
              <a:extLst>
                <a:ext uri="{FF2B5EF4-FFF2-40B4-BE49-F238E27FC236}">
                  <a16:creationId xmlns:a16="http://schemas.microsoft.com/office/drawing/2014/main" id="{9C88C3FA-F709-4D00-9E6D-882DB1E2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Graphic 15">
              <a:extLst>
                <a:ext uri="{FF2B5EF4-FFF2-40B4-BE49-F238E27FC236}">
                  <a16:creationId xmlns:a16="http://schemas.microsoft.com/office/drawing/2014/main" id="{7EDA809C-8B77-4778-9050-82BA49976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Graphic 15">
              <a:extLst>
                <a:ext uri="{FF2B5EF4-FFF2-40B4-BE49-F238E27FC236}">
                  <a16:creationId xmlns:a16="http://schemas.microsoft.com/office/drawing/2014/main" id="{592CBFFA-9E14-4482-8D59-A989BAD45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801BD80-BE9E-4AFB-BEF4-435B40BD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10" name="!!Tabelle 5">
            <a:extLst>
              <a:ext uri="{FF2B5EF4-FFF2-40B4-BE49-F238E27FC236}">
                <a16:creationId xmlns:a16="http://schemas.microsoft.com/office/drawing/2014/main" id="{66BEE2D7-DFFF-EFA9-9E5F-04EFABEB94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072060"/>
              </p:ext>
            </p:extLst>
          </p:nvPr>
        </p:nvGraphicFramePr>
        <p:xfrm>
          <a:off x="1002733" y="2851111"/>
          <a:ext cx="10155260" cy="3411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363">
                  <a:extLst>
                    <a:ext uri="{9D8B030D-6E8A-4147-A177-3AD203B41FA5}">
                      <a16:colId xmlns:a16="http://schemas.microsoft.com/office/drawing/2014/main" val="3783065613"/>
                    </a:ext>
                  </a:extLst>
                </a:gridCol>
                <a:gridCol w="1696173">
                  <a:extLst>
                    <a:ext uri="{9D8B030D-6E8A-4147-A177-3AD203B41FA5}">
                      <a16:colId xmlns:a16="http://schemas.microsoft.com/office/drawing/2014/main" val="3315890801"/>
                    </a:ext>
                  </a:extLst>
                </a:gridCol>
                <a:gridCol w="1615957">
                  <a:extLst>
                    <a:ext uri="{9D8B030D-6E8A-4147-A177-3AD203B41FA5}">
                      <a16:colId xmlns:a16="http://schemas.microsoft.com/office/drawing/2014/main" val="497124885"/>
                    </a:ext>
                  </a:extLst>
                </a:gridCol>
                <a:gridCol w="3178262">
                  <a:extLst>
                    <a:ext uri="{9D8B030D-6E8A-4147-A177-3AD203B41FA5}">
                      <a16:colId xmlns:a16="http://schemas.microsoft.com/office/drawing/2014/main" val="1505943449"/>
                    </a:ext>
                  </a:extLst>
                </a:gridCol>
                <a:gridCol w="1999505">
                  <a:extLst>
                    <a:ext uri="{9D8B030D-6E8A-4147-A177-3AD203B41FA5}">
                      <a16:colId xmlns:a16="http://schemas.microsoft.com/office/drawing/2014/main" val="3360274611"/>
                    </a:ext>
                  </a:extLst>
                </a:gridCol>
              </a:tblGrid>
              <a:tr h="74905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900" b="0" kern="1200" cap="none" spc="60">
                          <a:solidFill>
                            <a:schemeClr val="bg1"/>
                          </a:solidFill>
                        </a:rPr>
                        <a:t>Compte Client</a:t>
                      </a:r>
                      <a:endParaRPr lang="fr-FR" sz="1900" b="0" kern="1200" cap="none" spc="6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900" b="0" kern="1200" cap="none" spc="60">
                          <a:solidFill>
                            <a:schemeClr val="bg1"/>
                          </a:solidFill>
                        </a:rPr>
                        <a:t>Commande</a:t>
                      </a:r>
                      <a:endParaRPr lang="fr-FR" sz="1900" b="0" kern="1200" cap="none" spc="6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900" b="0" kern="1200" cap="none" spc="60">
                          <a:solidFill>
                            <a:schemeClr val="bg1"/>
                          </a:solidFill>
                        </a:rPr>
                        <a:t>Date</a:t>
                      </a:r>
                      <a:endParaRPr lang="fr-FR" sz="1900" b="0" kern="1200" cap="none" spc="6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900" b="0" kern="1200" cap="none" spc="60">
                          <a:solidFill>
                            <a:schemeClr val="bg1"/>
                          </a:solidFill>
                        </a:rPr>
                        <a:t>Produit</a:t>
                      </a:r>
                      <a:endParaRPr lang="fr-FR" sz="1900" b="0" kern="1200" cap="none" spc="6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900" b="0" kern="1200" cap="none" spc="60">
                          <a:solidFill>
                            <a:schemeClr val="bg1"/>
                          </a:solidFill>
                        </a:rPr>
                        <a:t>Chiffres d‘affaires</a:t>
                      </a:r>
                      <a:endParaRPr lang="fr-FR" sz="1900" b="0" kern="1200" cap="none" spc="6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872441254"/>
                  </a:ext>
                </a:extLst>
              </a:tr>
              <a:tr h="332800"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5568027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138733133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30.05.2018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BOITE Ristretto 50 capsules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29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3017917997"/>
                  </a:ext>
                </a:extLst>
              </a:tr>
              <a:tr h="4993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5568027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138733133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30.05.2018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 gobelets carton 1,0dl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7,8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334648846"/>
                  </a:ext>
                </a:extLst>
              </a:tr>
              <a:tr h="4993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5568027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149951696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03.12.2018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BOITE Espresso Forte 50 capsules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87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3548300772"/>
                  </a:ext>
                </a:extLst>
              </a:tr>
              <a:tr h="4993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5568027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139787803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11.10.2018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BOITE Espresso Forte 50 capsules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87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3438939704"/>
                  </a:ext>
                </a:extLst>
              </a:tr>
              <a:tr h="4993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5568027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138733133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19.01.2018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Zenius non Neslink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239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2330232579"/>
                  </a:ext>
                </a:extLst>
              </a:tr>
              <a:tr h="332800"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7502471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r>
                        <a:rPr lang="fr-FR" sz="1100" b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148042756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20.03.2018</a:t>
                      </a:r>
                    </a:p>
                  </a:txBody>
                  <a:tcPr marL="132995" marR="63844" marT="66498" marB="66498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BOITE Espresso Leggero 50 caps</a:t>
                      </a:r>
                    </a:p>
                  </a:txBody>
                  <a:tcPr marL="132995" marR="63844" marT="66498" marB="66498" anchor="ctr"/>
                </a:tc>
                <a:tc>
                  <a:txBody>
                    <a:bodyPr/>
                    <a:lstStyle/>
                    <a:p>
                      <a:r>
                        <a:rPr lang="de-DE" sz="11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</a:t>
                      </a:r>
                      <a:endParaRPr lang="fr-FR" sz="11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32995" marR="63844" marT="66498" marB="66498"/>
                </a:tc>
                <a:extLst>
                  <a:ext uri="{0D108BD9-81ED-4DB2-BD59-A6C34878D82A}">
                    <a16:rowId xmlns:a16="http://schemas.microsoft.com/office/drawing/2014/main" val="3449556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09048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62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9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0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1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2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!!Titel 5">
            <a:extLst>
              <a:ext uri="{FF2B5EF4-FFF2-40B4-BE49-F238E27FC236}">
                <a16:creationId xmlns:a16="http://schemas.microsoft.com/office/drawing/2014/main" id="{158B769E-6D76-C28C-1DA9-F79F59A87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52" y="971398"/>
            <a:ext cx="5577547" cy="15843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/>
              <a:t>Création</a:t>
            </a:r>
            <a:r>
              <a:rPr lang="en-US" sz="4000" dirty="0"/>
              <a:t> de la base client</a:t>
            </a:r>
          </a:p>
        </p:txBody>
      </p:sp>
      <p:grpSp>
        <p:nvGrpSpPr>
          <p:cNvPr id="79" name="Graphic 78">
            <a:extLst>
              <a:ext uri="{FF2B5EF4-FFF2-40B4-BE49-F238E27FC236}">
                <a16:creationId xmlns:a16="http://schemas.microsoft.com/office/drawing/2014/main" id="{674FBD09-398F-4886-8D52-3CCAB16E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657951" y="971370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0" name="Graphic 78">
              <a:extLst>
                <a:ext uri="{FF2B5EF4-FFF2-40B4-BE49-F238E27FC236}">
                  <a16:creationId xmlns:a16="http://schemas.microsoft.com/office/drawing/2014/main" id="{794E9BAB-B9ED-4E72-B558-1E4B8753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1" name="Graphic 78">
              <a:extLst>
                <a:ext uri="{FF2B5EF4-FFF2-40B4-BE49-F238E27FC236}">
                  <a16:creationId xmlns:a16="http://schemas.microsoft.com/office/drawing/2014/main" id="{809A1029-A1BA-4EF8-959B-2AF852A34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82" name="Graphic 78">
                <a:extLst>
                  <a:ext uri="{FF2B5EF4-FFF2-40B4-BE49-F238E27FC236}">
                    <a16:creationId xmlns:a16="http://schemas.microsoft.com/office/drawing/2014/main" id="{1618CAAA-B087-4302-8144-EFDD1D9FDB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Graphic 78">
                <a:extLst>
                  <a:ext uri="{FF2B5EF4-FFF2-40B4-BE49-F238E27FC236}">
                    <a16:creationId xmlns:a16="http://schemas.microsoft.com/office/drawing/2014/main" id="{D71D93E1-AEA4-4F92-BA99-24786C8A1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Graphic 78">
                <a:extLst>
                  <a:ext uri="{FF2B5EF4-FFF2-40B4-BE49-F238E27FC236}">
                    <a16:creationId xmlns:a16="http://schemas.microsoft.com/office/drawing/2014/main" id="{CE7112A6-6EAE-4620-B089-30D687AA0A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Graphic 78">
                <a:extLst>
                  <a:ext uri="{FF2B5EF4-FFF2-40B4-BE49-F238E27FC236}">
                    <a16:creationId xmlns:a16="http://schemas.microsoft.com/office/drawing/2014/main" id="{6F45DEA9-D350-4D7C-B408-D0250EE30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11E84B46-9597-410B-A51F-E2E0F2FAF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66006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3D4FD378-E29E-4996-A8B0-11E2368A6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10732601" y="535113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BA59DF4-225D-4521-9655-5F0DF52E48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5295146-5EA5-417D-AAEE-F59000BC6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768FE2E-63BB-4E2F-8744-A188E6C61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93" name="Graphic 12">
              <a:extLst>
                <a:ext uri="{FF2B5EF4-FFF2-40B4-BE49-F238E27FC236}">
                  <a16:creationId xmlns:a16="http://schemas.microsoft.com/office/drawing/2014/main" id="{4641D6CE-B3E9-440C-BAAE-6F6968AA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Graphic 15">
              <a:extLst>
                <a:ext uri="{FF2B5EF4-FFF2-40B4-BE49-F238E27FC236}">
                  <a16:creationId xmlns:a16="http://schemas.microsoft.com/office/drawing/2014/main" id="{8D02F1DC-8FDC-4424-8750-42EE6CB9F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Graphic 15">
              <a:extLst>
                <a:ext uri="{FF2B5EF4-FFF2-40B4-BE49-F238E27FC236}">
                  <a16:creationId xmlns:a16="http://schemas.microsoft.com/office/drawing/2014/main" id="{2BB6A551-D864-43F8-B270-809C68AE3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57277C8-A482-4AA3-AFA6-7F211CE35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4" name="!!Tabelle 5">
            <a:extLst>
              <a:ext uri="{FF2B5EF4-FFF2-40B4-BE49-F238E27FC236}">
                <a16:creationId xmlns:a16="http://schemas.microsoft.com/office/drawing/2014/main" id="{FF7FEBFD-CD93-4DE8-56A5-56230B057C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00473"/>
              </p:ext>
            </p:extLst>
          </p:nvPr>
        </p:nvGraphicFramePr>
        <p:xfrm>
          <a:off x="518452" y="3077334"/>
          <a:ext cx="11143325" cy="294819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378945">
                  <a:extLst>
                    <a:ext uri="{9D8B030D-6E8A-4147-A177-3AD203B41FA5}">
                      <a16:colId xmlns:a16="http://schemas.microsoft.com/office/drawing/2014/main" val="3783065613"/>
                    </a:ext>
                  </a:extLst>
                </a:gridCol>
                <a:gridCol w="2000483">
                  <a:extLst>
                    <a:ext uri="{9D8B030D-6E8A-4147-A177-3AD203B41FA5}">
                      <a16:colId xmlns:a16="http://schemas.microsoft.com/office/drawing/2014/main" val="3315890801"/>
                    </a:ext>
                  </a:extLst>
                </a:gridCol>
                <a:gridCol w="2204392">
                  <a:extLst>
                    <a:ext uri="{9D8B030D-6E8A-4147-A177-3AD203B41FA5}">
                      <a16:colId xmlns:a16="http://schemas.microsoft.com/office/drawing/2014/main" val="497124885"/>
                    </a:ext>
                  </a:extLst>
                </a:gridCol>
                <a:gridCol w="1854590">
                  <a:extLst>
                    <a:ext uri="{9D8B030D-6E8A-4147-A177-3AD203B41FA5}">
                      <a16:colId xmlns:a16="http://schemas.microsoft.com/office/drawing/2014/main" val="1505943449"/>
                    </a:ext>
                  </a:extLst>
                </a:gridCol>
                <a:gridCol w="1910900">
                  <a:extLst>
                    <a:ext uri="{9D8B030D-6E8A-4147-A177-3AD203B41FA5}">
                      <a16:colId xmlns:a16="http://schemas.microsoft.com/office/drawing/2014/main" val="3360274611"/>
                    </a:ext>
                  </a:extLst>
                </a:gridCol>
                <a:gridCol w="1794015">
                  <a:extLst>
                    <a:ext uri="{9D8B030D-6E8A-4147-A177-3AD203B41FA5}">
                      <a16:colId xmlns:a16="http://schemas.microsoft.com/office/drawing/2014/main" val="1794399315"/>
                    </a:ext>
                  </a:extLst>
                </a:gridCol>
              </a:tblGrid>
              <a:tr h="1665270">
                <a:tc>
                  <a:txBody>
                    <a:bodyPr/>
                    <a:lstStyle/>
                    <a:p>
                      <a:r>
                        <a:rPr lang="de-DE" sz="2100" b="0" cap="none" spc="60" dirty="0">
                          <a:solidFill>
                            <a:schemeClr val="bg1"/>
                          </a:solidFill>
                        </a:rPr>
                        <a:t>Compte Client</a:t>
                      </a:r>
                      <a:endParaRPr lang="fr-FR" sz="2100" b="0" cap="none" spc="60" dirty="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100" b="0" cap="none" spc="60" dirty="0" err="1">
                          <a:solidFill>
                            <a:schemeClr val="bg1"/>
                          </a:solidFill>
                        </a:rPr>
                        <a:t>Nombre</a:t>
                      </a:r>
                      <a:r>
                        <a:rPr lang="de-DE" sz="2100" b="0" cap="none" spc="60" dirty="0">
                          <a:solidFill>
                            <a:schemeClr val="bg1"/>
                          </a:solidFill>
                        </a:rPr>
                        <a:t> de </a:t>
                      </a:r>
                      <a:r>
                        <a:rPr lang="de-DE" sz="2100" b="0" cap="none" spc="60" dirty="0" err="1">
                          <a:solidFill>
                            <a:schemeClr val="bg1"/>
                          </a:solidFill>
                        </a:rPr>
                        <a:t>Commandes</a:t>
                      </a:r>
                      <a:endParaRPr lang="fr-FR" sz="2100" b="0" cap="none" spc="60" dirty="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100" b="0" cap="none" spc="60">
                          <a:solidFill>
                            <a:schemeClr val="bg1"/>
                          </a:solidFill>
                        </a:rPr>
                        <a:t>Temps moyen passé entre commandes</a:t>
                      </a:r>
                      <a:endParaRPr lang="fr-FR" sz="2100" b="0" cap="none" spc="6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100" b="0" cap="none" spc="60">
                          <a:solidFill>
                            <a:schemeClr val="bg1"/>
                          </a:solidFill>
                        </a:rPr>
                        <a:t>Variété des Produits</a:t>
                      </a:r>
                      <a:endParaRPr lang="fr-FR" sz="2100" b="0" cap="none" spc="6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100" b="0" cap="none" spc="60">
                          <a:solidFill>
                            <a:schemeClr val="bg1"/>
                          </a:solidFill>
                        </a:rPr>
                        <a:t>Somme des Chiffres d‘affaires </a:t>
                      </a:r>
                      <a:endParaRPr lang="fr-FR" sz="2100" b="0" cap="none" spc="6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2100" b="0" cap="none" spc="60">
                          <a:solidFill>
                            <a:schemeClr val="bg1"/>
                          </a:solidFill>
                        </a:rPr>
                        <a:t>Chiffre d‘affaires moyen par commande</a:t>
                      </a:r>
                      <a:endParaRPr lang="fr-FR" sz="2100" b="0" cap="none" spc="60">
                        <a:solidFill>
                          <a:schemeClr val="bg1"/>
                        </a:solidFill>
                      </a:endParaRP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441254"/>
                  </a:ext>
                </a:extLst>
              </a:tr>
              <a:tr h="641461"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5568027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900" cap="none" spc="0">
                          <a:solidFill>
                            <a:schemeClr val="tx1"/>
                          </a:solidFill>
                        </a:rPr>
                        <a:t>34 Jours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0,8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449,8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900" cap="none" spc="0">
                          <a:solidFill>
                            <a:schemeClr val="tx1"/>
                          </a:solidFill>
                        </a:rPr>
                        <a:t>110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7917997"/>
                  </a:ext>
                </a:extLst>
              </a:tr>
              <a:tr h="641461"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7502471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9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900" cap="none" spc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900" cap="none" spc="0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</a:p>
                  </a:txBody>
                  <a:tcPr marL="91397" marR="91397" marT="122857" marB="182794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900" cap="none" spc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fr-FR" sz="19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900" cap="none" spc="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fr-FR" sz="19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91397" marR="91397" marT="122857" marB="18279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9556687"/>
                  </a:ext>
                </a:extLst>
              </a:tr>
            </a:tbl>
          </a:graphicData>
        </a:graphic>
      </p:graphicFrame>
      <p:sp>
        <p:nvSpPr>
          <p:cNvPr id="2" name="Rechteck 1">
            <a:extLst>
              <a:ext uri="{FF2B5EF4-FFF2-40B4-BE49-F238E27FC236}">
                <a16:creationId xmlns:a16="http://schemas.microsoft.com/office/drawing/2014/main" id="{20058450-19E8-A18A-81B5-1353F9B13E79}"/>
              </a:ext>
            </a:extLst>
          </p:cNvPr>
          <p:cNvSpPr/>
          <p:nvPr/>
        </p:nvSpPr>
        <p:spPr>
          <a:xfrm>
            <a:off x="6614451" y="1680236"/>
            <a:ext cx="2373150" cy="53407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EBCACB4-8AE0-D352-707B-4E048ED1A2F8}"/>
              </a:ext>
            </a:extLst>
          </p:cNvPr>
          <p:cNvSpPr txBox="1"/>
          <p:nvPr/>
        </p:nvSpPr>
        <p:spPr>
          <a:xfrm>
            <a:off x="6614451" y="1218571"/>
            <a:ext cx="23731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48k Comptes Clients</a:t>
            </a:r>
          </a:p>
          <a:p>
            <a:endParaRPr lang="fr-FR" dirty="0"/>
          </a:p>
          <a:p>
            <a:r>
              <a:rPr lang="fr-FR" dirty="0"/>
              <a:t>21 Indicateurs clés</a:t>
            </a:r>
          </a:p>
        </p:txBody>
      </p:sp>
    </p:spTree>
    <p:extLst>
      <p:ext uri="{BB962C8B-B14F-4D97-AF65-F5344CB8AC3E}">
        <p14:creationId xmlns:p14="http://schemas.microsoft.com/office/powerpoint/2010/main" val="1976046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6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7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6448AC-0F47-8FA5-DB1B-67793A833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4663649" cy="14550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Pré-traitements</a:t>
            </a:r>
            <a:r>
              <a:rPr lang="en-US" dirty="0"/>
              <a:t> des </a:t>
            </a:r>
            <a:r>
              <a:rPr lang="en-US" dirty="0" err="1"/>
              <a:t>données</a:t>
            </a:r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8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9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4155394-8612-67D9-CE06-F056A1C3D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5717" y="2796427"/>
            <a:ext cx="4663649" cy="3274503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fr-FR" dirty="0"/>
              <a:t>Les données comportent plusieurs valeurs aberrantes et des données non spécifiées qui ont été supprimées.</a:t>
            </a:r>
          </a:p>
          <a:p>
            <a:pPr marL="342900" indent="-342900">
              <a:buFontTx/>
              <a:buChar char="-"/>
            </a:pPr>
            <a:r>
              <a:rPr lang="fr-FR" dirty="0"/>
              <a:t>Commandes qui n’ont pas de Chiffres d’affaires</a:t>
            </a:r>
          </a:p>
          <a:p>
            <a:pPr marL="342900" indent="-342900">
              <a:buFontTx/>
              <a:buChar char="-"/>
            </a:pPr>
            <a:r>
              <a:rPr lang="fr-FR" dirty="0"/>
              <a:t>Commandes qui n’ont pas de description de produits</a:t>
            </a:r>
          </a:p>
          <a:p>
            <a:pPr marL="342900" indent="-342900">
              <a:buFontTx/>
              <a:buChar char="-"/>
            </a:pPr>
            <a:r>
              <a:rPr lang="fr-FR" dirty="0"/>
              <a:t>Commandes qui ont un date d’acquisition dans le future (&gt;2018)</a:t>
            </a:r>
          </a:p>
          <a:p>
            <a:pPr marL="342900" indent="-342900">
              <a:buFontTx/>
              <a:buChar char="-"/>
            </a:pP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1CD2DD-5719-E6C3-E961-164226C2F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35" y="397416"/>
            <a:ext cx="3369917" cy="266785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EA91AAF-4A53-94F6-D129-1CDDE7F00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735" y="3473720"/>
            <a:ext cx="3405767" cy="2667851"/>
          </a:xfrm>
          <a:prstGeom prst="rect">
            <a:avLst/>
          </a:prstGeom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52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6F34A472-4231-A833-F4CA-E6F6FD16D788}"/>
              </a:ext>
            </a:extLst>
          </p:cNvPr>
          <p:cNvSpPr txBox="1"/>
          <p:nvPr/>
        </p:nvSpPr>
        <p:spPr>
          <a:xfrm>
            <a:off x="7079735" y="3076304"/>
            <a:ext cx="3678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Fig: Base de </a:t>
            </a:r>
            <a:r>
              <a:rPr lang="de-DE" sz="1400" dirty="0" err="1"/>
              <a:t>données</a:t>
            </a:r>
            <a:r>
              <a:rPr lang="de-DE" sz="1400" dirty="0"/>
              <a:t> avant </a:t>
            </a:r>
            <a:r>
              <a:rPr lang="de-DE" sz="1400" dirty="0" err="1"/>
              <a:t>transformation</a:t>
            </a:r>
            <a:endParaRPr lang="fr-FR" sz="14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C7130EF-89BF-3908-C081-C67CFFA79A20}"/>
              </a:ext>
            </a:extLst>
          </p:cNvPr>
          <p:cNvSpPr txBox="1"/>
          <p:nvPr/>
        </p:nvSpPr>
        <p:spPr>
          <a:xfrm>
            <a:off x="7079735" y="6217598"/>
            <a:ext cx="3452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Fig: Base de </a:t>
            </a:r>
            <a:r>
              <a:rPr lang="de-DE" sz="1400" dirty="0" err="1"/>
              <a:t>données</a:t>
            </a:r>
            <a:r>
              <a:rPr lang="de-DE" sz="1400" dirty="0"/>
              <a:t> après </a:t>
            </a:r>
            <a:r>
              <a:rPr lang="de-DE" sz="1400" dirty="0" err="1"/>
              <a:t>élimination</a:t>
            </a:r>
            <a:r>
              <a:rPr lang="de-DE" sz="1400" dirty="0"/>
              <a:t> </a:t>
            </a:r>
          </a:p>
          <a:p>
            <a:r>
              <a:rPr lang="de-DE" sz="1400" dirty="0"/>
              <a:t>des </a:t>
            </a:r>
            <a:r>
              <a:rPr lang="de-DE" sz="1400" dirty="0" err="1"/>
              <a:t>valeurs</a:t>
            </a:r>
            <a:r>
              <a:rPr lang="de-DE" sz="1400" dirty="0"/>
              <a:t> aberrantes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247095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5865A9E0-A6A7-BE9A-819B-6633D0FEE1FA}"/>
              </a:ext>
            </a:extLst>
          </p:cNvPr>
          <p:cNvSpPr/>
          <p:nvPr/>
        </p:nvSpPr>
        <p:spPr>
          <a:xfrm>
            <a:off x="221671" y="96981"/>
            <a:ext cx="11859493" cy="662247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C803199-490D-6A0D-1DC0-73E40E036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73" b="6464"/>
          <a:stretch/>
        </p:blipFill>
        <p:spPr>
          <a:xfrm>
            <a:off x="4045527" y="471054"/>
            <a:ext cx="7620000" cy="5915891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C7238478-0576-CCD4-7C6C-FEAC8759C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307357" cy="2223152"/>
          </a:xfrm>
        </p:spPr>
        <p:txBody>
          <a:bodyPr/>
          <a:lstStyle/>
          <a:p>
            <a:r>
              <a:rPr lang="fr-FR" sz="3200" dirty="0"/>
              <a:t>Besoin de réduire la dimensionalité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CF9F78-B9E4-3654-205D-D2E6996F3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307357" cy="2439987"/>
          </a:xfrm>
        </p:spPr>
        <p:txBody>
          <a:bodyPr/>
          <a:lstStyle/>
          <a:p>
            <a:r>
              <a:rPr lang="fr-FR" dirty="0"/>
              <a:t>Comme on pouvait s'y attendre, les variables présentent parfois des corrélations élevées entre elles.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CBC0186-FCC6-406E-8C4C-6BAE2D46D688}"/>
              </a:ext>
            </a:extLst>
          </p:cNvPr>
          <p:cNvSpPr txBox="1"/>
          <p:nvPr/>
        </p:nvSpPr>
        <p:spPr>
          <a:xfrm>
            <a:off x="10536072" y="4485052"/>
            <a:ext cx="1337273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fr-FR" sz="1400" dirty="0" err="1"/>
              <a:t>Fig</a:t>
            </a:r>
            <a:r>
              <a:rPr lang="fr-FR" sz="1400" dirty="0"/>
              <a:t>: Carte thermique des corrélations entre les KPIs de la base client</a:t>
            </a:r>
          </a:p>
        </p:txBody>
      </p:sp>
    </p:spTree>
    <p:extLst>
      <p:ext uri="{BB962C8B-B14F-4D97-AF65-F5344CB8AC3E}">
        <p14:creationId xmlns:p14="http://schemas.microsoft.com/office/powerpoint/2010/main" val="1633808617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6E8"/>
      </a:lt2>
      <a:accent1>
        <a:srgbClr val="C29889"/>
      </a:accent1>
      <a:accent2>
        <a:srgbClr val="B29F76"/>
      </a:accent2>
      <a:accent3>
        <a:srgbClr val="A3A77C"/>
      </a:accent3>
      <a:accent4>
        <a:srgbClr val="8DAB71"/>
      </a:accent4>
      <a:accent5>
        <a:srgbClr val="83AC7F"/>
      </a:accent5>
      <a:accent6>
        <a:srgbClr val="74AF89"/>
      </a:accent6>
      <a:hlink>
        <a:srgbClr val="5D8A9A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2009</Words>
  <Application>Microsoft Office PowerPoint</Application>
  <PresentationFormat>Breitbild</PresentationFormat>
  <Paragraphs>629</Paragraphs>
  <Slides>30</Slides>
  <Notes>9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6" baseType="lpstr">
      <vt:lpstr>Arial</vt:lpstr>
      <vt:lpstr>Avenir Next LT Pro</vt:lpstr>
      <vt:lpstr>Avenir Next LT Pro Light</vt:lpstr>
      <vt:lpstr>Calibri</vt:lpstr>
      <vt:lpstr>Georgia Pro Semibold</vt:lpstr>
      <vt:lpstr>RocaVTI</vt:lpstr>
      <vt:lpstr>Segmentation et évaluation de la base de clientèle 2018</vt:lpstr>
      <vt:lpstr>Présentation du projet « GET 2018 »</vt:lpstr>
      <vt:lpstr>Présentation du projet « GET 2018 »</vt:lpstr>
      <vt:lpstr>I. Les objectives du projet</vt:lpstr>
      <vt:lpstr>Présentation du projet « GET 2018 »</vt:lpstr>
      <vt:lpstr>Base de données brute</vt:lpstr>
      <vt:lpstr>Création de la base client</vt:lpstr>
      <vt:lpstr>Pré-traitements des données</vt:lpstr>
      <vt:lpstr>Besoin de réduire la dimensionalité</vt:lpstr>
      <vt:lpstr>Les indicateurs clés</vt:lpstr>
      <vt:lpstr>Principal  Component  Analysis</vt:lpstr>
      <vt:lpstr>Segmentation de la base client en k Moyenne</vt:lpstr>
      <vt:lpstr>Présentation du projet « GET 2018 »</vt:lpstr>
      <vt:lpstr>Présentation du projet « GET 2018 »</vt:lpstr>
      <vt:lpstr>PowerPoint-Präsentation</vt:lpstr>
      <vt:lpstr>PowerPoint-Präsentation</vt:lpstr>
      <vt:lpstr>Description des Clusters de l‘Option 5 Clusters</vt:lpstr>
      <vt:lpstr>Comparaison des deux options de regroupement</vt:lpstr>
      <vt:lpstr>Visualisation de distributions selon les Cluster de l’Option 5 Cluster</vt:lpstr>
      <vt:lpstr>Visualisation de distributions selon les Cluster de l’Option 6 Cluster</vt:lpstr>
      <vt:lpstr>Faire des predictions pour chaque cluster</vt:lpstr>
      <vt:lpstr>Résultat final</vt:lpstr>
      <vt:lpstr>Présentation du projet « GET 2018 »</vt:lpstr>
      <vt:lpstr>Présentation du projet « GET 2018 »</vt:lpstr>
      <vt:lpstr>Optimiser l’analyse</vt:lpstr>
      <vt:lpstr>Optimiser l’analyse </vt:lpstr>
      <vt:lpstr>Étendre le projet sur plus d'un an</vt:lpstr>
      <vt:lpstr>Intégrer la sésonalité des produits</vt:lpstr>
      <vt:lpstr>PowerPoint-Präsentation</vt:lpstr>
      <vt:lpstr>Conclusion et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Mémoires</dc:title>
  <dc:creator>Tina Bie</dc:creator>
  <cp:lastModifiedBy>Cedric Engberg</cp:lastModifiedBy>
  <cp:revision>11</cp:revision>
  <dcterms:created xsi:type="dcterms:W3CDTF">2022-09-25T15:31:36Z</dcterms:created>
  <dcterms:modified xsi:type="dcterms:W3CDTF">2022-11-21T20:34:08Z</dcterms:modified>
</cp:coreProperties>
</file>

<file path=docProps/thumbnail.jpeg>
</file>